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2" r:id="rId9"/>
    <p:sldId id="263" r:id="rId10"/>
    <p:sldId id="264" r:id="rId11"/>
    <p:sldId id="29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300" r:id="rId21"/>
    <p:sldId id="274" r:id="rId22"/>
    <p:sldId id="275" r:id="rId23"/>
    <p:sldId id="276" r:id="rId24"/>
    <p:sldId id="277" r:id="rId2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30" autoAdjust="0"/>
    <p:restoredTop sz="94660"/>
  </p:normalViewPr>
  <p:slideViewPr>
    <p:cSldViewPr>
      <p:cViewPr>
        <p:scale>
          <a:sx n="66" d="100"/>
          <a:sy n="66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B0E7-AF6B-44BB-9603-7CCFD0A6F070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EF0B4-D4BA-4CFA-A8FD-988CE3EE0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B070-3C87-45AF-A165-3CE7F2851F4F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AFBA-EC14-489E-A399-8A48024FF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990600"/>
            <a:ext cx="6970058" cy="551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MEDICALLY IMPORTANT VIRUS</a:t>
            </a:r>
            <a:br>
              <a:rPr lang="en-US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(The DNA Virus)</a:t>
            </a:r>
            <a:endParaRPr lang="en-US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91200"/>
            <a:ext cx="61722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Miss </a:t>
            </a:r>
            <a:r>
              <a:rPr lang="en-US" dirty="0" err="1" smtClean="0"/>
              <a:t>Norzawani</a:t>
            </a:r>
            <a:r>
              <a:rPr lang="en-US" dirty="0" smtClean="0"/>
              <a:t> </a:t>
            </a:r>
            <a:r>
              <a:rPr lang="en-US" dirty="0" err="1" smtClean="0"/>
              <a:t>Jaffar</a:t>
            </a:r>
            <a:endParaRPr lang="en-US" dirty="0" smtClean="0"/>
          </a:p>
          <a:p>
            <a:r>
              <a:rPr lang="en-US" dirty="0" err="1" smtClean="0"/>
              <a:t>Bsc</a:t>
            </a:r>
            <a:r>
              <a:rPr lang="en-US" dirty="0" smtClean="0"/>
              <a:t> (</a:t>
            </a:r>
            <a:r>
              <a:rPr lang="en-US" dirty="0" err="1" smtClean="0"/>
              <a:t>Hons</a:t>
            </a:r>
            <a:r>
              <a:rPr lang="en-US" dirty="0" smtClean="0"/>
              <a:t>) Biomedical Sciences, UKM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Lecture 17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Herpes Virus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0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705600" cy="616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H</a:t>
            </a:r>
            <a:r>
              <a:rPr lang="en-US" b="1" dirty="0" err="1" smtClean="0"/>
              <a:t>erpesviridae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&amp; recurrent infections</a:t>
            </a:r>
          </a:p>
          <a:p>
            <a:r>
              <a:rPr lang="en-US" dirty="0" smtClean="0"/>
              <a:t>Complications of latency &amp; recurrent</a:t>
            </a:r>
          </a:p>
          <a:p>
            <a:r>
              <a:rPr lang="en-US" dirty="0" smtClean="0"/>
              <a:t>Infections become more severe with age, cancer chemotherapy, etc</a:t>
            </a:r>
          </a:p>
          <a:p>
            <a:r>
              <a:rPr lang="en-US" dirty="0" smtClean="0"/>
              <a:t>Most common &amp; serious opportunists among AIDS patients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Herpes Simplex Virus (HSV)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HSV-1 </a:t>
            </a:r>
            <a:r>
              <a:rPr lang="en-US" dirty="0" smtClean="0"/>
              <a:t>lesions on the </a:t>
            </a:r>
            <a:r>
              <a:rPr lang="en-US" dirty="0" err="1" smtClean="0"/>
              <a:t>oropharynx</a:t>
            </a:r>
            <a:r>
              <a:rPr lang="en-US" dirty="0" smtClean="0"/>
              <a:t>, cold sores, fever blisters</a:t>
            </a:r>
          </a:p>
          <a:p>
            <a:pPr lvl="1" algn="just"/>
            <a:r>
              <a:rPr lang="en-US" dirty="0" smtClean="0"/>
              <a:t>occurs in early childhood</a:t>
            </a:r>
          </a:p>
          <a:p>
            <a:pPr algn="just"/>
            <a:r>
              <a:rPr lang="en-US" b="1" dirty="0" smtClean="0"/>
              <a:t>HSV-2 </a:t>
            </a:r>
            <a:r>
              <a:rPr lang="en-US" dirty="0" smtClean="0"/>
              <a:t>lesions on the genitalia</a:t>
            </a:r>
          </a:p>
          <a:p>
            <a:pPr lvl="1" algn="just"/>
            <a:r>
              <a:rPr lang="en-US" dirty="0" smtClean="0"/>
              <a:t>occurs in ages 1429</a:t>
            </a:r>
          </a:p>
          <a:p>
            <a:pPr lvl="1" algn="just"/>
            <a:r>
              <a:rPr lang="en-US" dirty="0" smtClean="0"/>
              <a:t>can be spread without visible lesions</a:t>
            </a:r>
          </a:p>
          <a:p>
            <a:pPr algn="just"/>
            <a:r>
              <a:rPr lang="en-US" dirty="0" smtClean="0"/>
              <a:t>Humans only reservoir</a:t>
            </a:r>
          </a:p>
          <a:p>
            <a:pPr algn="just"/>
            <a:r>
              <a:rPr lang="en-US" dirty="0" smtClean="0"/>
              <a:t>Treatment: acyclovir, </a:t>
            </a:r>
            <a:r>
              <a:rPr lang="en-US" dirty="0" err="1" smtClean="0"/>
              <a:t>famciclovir</a:t>
            </a:r>
            <a:r>
              <a:rPr lang="en-US" dirty="0" smtClean="0"/>
              <a:t>, </a:t>
            </a:r>
            <a:r>
              <a:rPr lang="en-US" dirty="0" err="1" smtClean="0"/>
              <a:t>valacyclovir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1962"/>
            <a:ext cx="7315200" cy="62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543800" cy="608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172200" cy="689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48600" cy="62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Varicella</a:t>
            </a:r>
            <a:r>
              <a:rPr lang="en-US" b="1" dirty="0" smtClean="0"/>
              <a:t>-Zoster Virus (VZV)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Causes chickenpox &amp; shingles</a:t>
            </a:r>
          </a:p>
          <a:p>
            <a:pPr algn="just"/>
            <a:r>
              <a:rPr lang="en-US" dirty="0" smtClean="0"/>
              <a:t>Transmitted by respiratory droplets &amp; contact</a:t>
            </a:r>
          </a:p>
          <a:p>
            <a:pPr algn="just"/>
            <a:r>
              <a:rPr lang="en-US" dirty="0" smtClean="0"/>
              <a:t>Primary infection – chickenpox – vesicles</a:t>
            </a:r>
          </a:p>
          <a:p>
            <a:pPr algn="just"/>
            <a:r>
              <a:rPr lang="fr-FR" dirty="0" smtClean="0"/>
              <a:t>Virus </a:t>
            </a:r>
            <a:r>
              <a:rPr lang="fr-FR" dirty="0" err="1" smtClean="0"/>
              <a:t>enters</a:t>
            </a:r>
            <a:r>
              <a:rPr lang="fr-FR" dirty="0" smtClean="0"/>
              <a:t> </a:t>
            </a:r>
            <a:r>
              <a:rPr lang="fr-FR" dirty="0" err="1" smtClean="0"/>
              <a:t>neurons</a:t>
            </a:r>
            <a:r>
              <a:rPr lang="fr-FR" dirty="0" smtClean="0"/>
              <a:t> &amp; </a:t>
            </a:r>
            <a:r>
              <a:rPr lang="fr-FR" dirty="0" err="1" smtClean="0"/>
              <a:t>remains</a:t>
            </a:r>
            <a:r>
              <a:rPr lang="fr-FR" dirty="0" smtClean="0"/>
              <a:t> latent</a:t>
            </a:r>
          </a:p>
          <a:p>
            <a:pPr algn="just"/>
            <a:r>
              <a:rPr lang="en-US" dirty="0" smtClean="0"/>
              <a:t>Later, reactivation of the virus results in shingles with</a:t>
            </a:r>
          </a:p>
          <a:p>
            <a:pPr algn="just"/>
            <a:r>
              <a:rPr lang="en-US" dirty="0" smtClean="0"/>
              <a:t>Vesicles localized to distinctive areas, dermatomes</a:t>
            </a:r>
          </a:p>
          <a:p>
            <a:pPr algn="just"/>
            <a:r>
              <a:rPr lang="en-US" dirty="0" smtClean="0"/>
              <a:t>Treatment : acyclovir, </a:t>
            </a:r>
            <a:r>
              <a:rPr lang="en-US" dirty="0" err="1" smtClean="0"/>
              <a:t>famciclovir</a:t>
            </a:r>
            <a:r>
              <a:rPr lang="en-US" dirty="0" smtClean="0"/>
              <a:t>, interferon</a:t>
            </a:r>
          </a:p>
          <a:p>
            <a:pPr algn="just"/>
            <a:r>
              <a:rPr lang="en-US" dirty="0" smtClean="0"/>
              <a:t>Live attenuated vaccine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At the end of this learning session, student must be able to;</a:t>
            </a:r>
          </a:p>
          <a:p>
            <a:pPr marL="566738" indent="-566738"/>
            <a:r>
              <a:rPr lang="en-US" dirty="0" smtClean="0"/>
              <a:t>Classify the viruses</a:t>
            </a:r>
          </a:p>
          <a:p>
            <a:pPr marL="566738" indent="-566738"/>
            <a:r>
              <a:rPr lang="en-US" dirty="0" smtClean="0"/>
              <a:t>Understand and explain the medically important virus to human</a:t>
            </a:r>
          </a:p>
          <a:p>
            <a:pPr marL="566738" indent="-566738"/>
            <a:r>
              <a:rPr lang="en-US" dirty="0" smtClean="0"/>
              <a:t>Differentiate the viruses that infects human.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601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3584"/>
            <a:ext cx="8722918" cy="66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Cytomegalovirus (CMV)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Produce giant cells with nuclear &amp; </a:t>
            </a:r>
            <a:r>
              <a:rPr lang="en-US" dirty="0" err="1" smtClean="0"/>
              <a:t>cytoplasmic</a:t>
            </a:r>
            <a:r>
              <a:rPr lang="en-US" dirty="0" smtClean="0"/>
              <a:t> inclusions</a:t>
            </a:r>
          </a:p>
          <a:p>
            <a:pPr algn="just"/>
            <a:r>
              <a:rPr lang="en-US" dirty="0" smtClean="0"/>
              <a:t>Transmitted in saliva, respiratory mucus, milk, urine, semen, cervical secretions &amp; feces</a:t>
            </a:r>
          </a:p>
          <a:p>
            <a:pPr algn="just"/>
            <a:r>
              <a:rPr lang="en-US" dirty="0" smtClean="0"/>
              <a:t>Commonly latent in various tissues</a:t>
            </a:r>
          </a:p>
          <a:p>
            <a:pPr algn="just"/>
            <a:r>
              <a:rPr lang="en-US" dirty="0" smtClean="0"/>
              <a:t>Most infections are asymptomatic</a:t>
            </a:r>
          </a:p>
          <a:p>
            <a:pPr algn="just"/>
            <a:r>
              <a:rPr lang="en-US" dirty="0" smtClean="0"/>
              <a:t>3 groups develop a more virulent form of disease: fetuses, newborns, </a:t>
            </a:r>
            <a:r>
              <a:rPr lang="en-US" dirty="0" err="1" smtClean="0"/>
              <a:t>immunodeficient</a:t>
            </a:r>
            <a:r>
              <a:rPr lang="en-US" dirty="0" smtClean="0"/>
              <a:t> adults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6351" cy="64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Newborns may exhibit </a:t>
            </a:r>
            <a:r>
              <a:rPr lang="en-US" b="1" dirty="0" smtClean="0"/>
              <a:t>enlarged</a:t>
            </a:r>
            <a:r>
              <a:rPr lang="en-US" dirty="0" smtClean="0"/>
              <a:t> liver &amp; spleen, jaundice, capillary bleeding </a:t>
            </a:r>
            <a:r>
              <a:rPr lang="en-US" dirty="0" err="1" smtClean="0"/>
              <a:t>microcephaly</a:t>
            </a:r>
            <a:r>
              <a:rPr lang="en-US" dirty="0" smtClean="0"/>
              <a:t>, &amp; ocular inflammation, may be fatal</a:t>
            </a:r>
          </a:p>
          <a:p>
            <a:pPr lvl="1" algn="just"/>
            <a:r>
              <a:rPr lang="en-US" dirty="0" smtClean="0"/>
              <a:t>Babies who survive develop neurological </a:t>
            </a:r>
            <a:r>
              <a:rPr lang="en-US" dirty="0" err="1" smtClean="0"/>
              <a:t>sequelae</a:t>
            </a:r>
            <a:r>
              <a:rPr lang="en-US" dirty="0" smtClean="0"/>
              <a:t>; hearing, visual disturbances &amp; mental retardation</a:t>
            </a:r>
          </a:p>
          <a:p>
            <a:pPr algn="just"/>
            <a:r>
              <a:rPr lang="en-US" dirty="0" err="1" smtClean="0"/>
              <a:t>perinatal</a:t>
            </a:r>
            <a:r>
              <a:rPr lang="en-US" dirty="0" smtClean="0"/>
              <a:t> CMV infection – mostly asymptomatic, or  </a:t>
            </a:r>
            <a:r>
              <a:rPr lang="en-US" dirty="0" err="1" smtClean="0"/>
              <a:t>pneumonitis</a:t>
            </a:r>
            <a:r>
              <a:rPr lang="en-US" dirty="0" smtClean="0"/>
              <a:t>, &amp; a </a:t>
            </a:r>
            <a:r>
              <a:rPr lang="en-US" dirty="0" err="1" smtClean="0"/>
              <a:t>mononucleosislike</a:t>
            </a:r>
            <a:r>
              <a:rPr lang="en-US" dirty="0" smtClean="0"/>
              <a:t> syndrome</a:t>
            </a:r>
          </a:p>
          <a:p>
            <a:pPr algn="just"/>
            <a:r>
              <a:rPr lang="en-US" dirty="0" smtClean="0"/>
              <a:t>AIDS patients – CMV mononucleosis, disseminated CMV, retinitis.</a:t>
            </a:r>
          </a:p>
          <a:p>
            <a:pPr algn="just"/>
            <a:r>
              <a:rPr lang="en-US" dirty="0" smtClean="0"/>
              <a:t>Transplant patients </a:t>
            </a:r>
            <a:r>
              <a:rPr lang="en-US" dirty="0" err="1" smtClean="0"/>
              <a:t>pneumonitis</a:t>
            </a:r>
            <a:r>
              <a:rPr lang="en-US" dirty="0" smtClean="0"/>
              <a:t>, hepatitis, </a:t>
            </a:r>
            <a:r>
              <a:rPr lang="en-US" dirty="0" err="1" smtClean="0"/>
              <a:t>myocarditis</a:t>
            </a:r>
            <a:r>
              <a:rPr lang="en-US" dirty="0" smtClean="0"/>
              <a:t>, </a:t>
            </a:r>
            <a:r>
              <a:rPr lang="en-US" dirty="0" err="1" smtClean="0"/>
              <a:t>meningoencephalitis</a:t>
            </a:r>
            <a:endParaRPr lang="en-US" dirty="0" smtClean="0"/>
          </a:p>
          <a:p>
            <a:pPr algn="just"/>
            <a:r>
              <a:rPr lang="en-US" dirty="0" smtClean="0"/>
              <a:t>Treatment: </a:t>
            </a:r>
            <a:r>
              <a:rPr lang="en-US" dirty="0" err="1" smtClean="0"/>
              <a:t>ganciclovir</a:t>
            </a:r>
            <a:r>
              <a:rPr lang="en-US" dirty="0" smtClean="0"/>
              <a:t>, </a:t>
            </a:r>
            <a:r>
              <a:rPr lang="en-US" dirty="0" err="1" smtClean="0"/>
              <a:t>valvcyclovir</a:t>
            </a:r>
            <a:r>
              <a:rPr lang="en-US" dirty="0" smtClean="0"/>
              <a:t>, </a:t>
            </a:r>
            <a:r>
              <a:rPr lang="en-US" dirty="0" err="1" smtClean="0"/>
              <a:t>foscarnet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Obligate parasites</a:t>
            </a:r>
          </a:p>
          <a:p>
            <a:r>
              <a:rPr lang="en-US" dirty="0" smtClean="0"/>
              <a:t>Infect animals, plants, &amp; other microbes</a:t>
            </a:r>
          </a:p>
          <a:p>
            <a:r>
              <a:rPr lang="en-US" dirty="0" smtClean="0"/>
              <a:t>All DNA viruses are </a:t>
            </a:r>
            <a:r>
              <a:rPr lang="en-US" dirty="0" err="1" smtClean="0"/>
              <a:t>doublestranded</a:t>
            </a:r>
            <a:r>
              <a:rPr lang="en-US" dirty="0" smtClean="0"/>
              <a:t> except for </a:t>
            </a:r>
            <a:r>
              <a:rPr lang="en-US" dirty="0" err="1" smtClean="0"/>
              <a:t>parvoviruses</a:t>
            </a:r>
            <a:r>
              <a:rPr lang="en-US" dirty="0" smtClean="0"/>
              <a:t>, which have </a:t>
            </a:r>
            <a:r>
              <a:rPr lang="en-US" dirty="0" err="1" smtClean="0"/>
              <a:t>ssDNA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RNA viruses are single-stranded except for </a:t>
            </a:r>
            <a:r>
              <a:rPr lang="en-US" dirty="0" err="1" smtClean="0"/>
              <a:t>dsRNA</a:t>
            </a:r>
            <a:r>
              <a:rPr lang="en-US" dirty="0" smtClean="0"/>
              <a:t> </a:t>
            </a:r>
            <a:r>
              <a:rPr lang="en-US" dirty="0" err="1" smtClean="0"/>
              <a:t>reoviruses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Viruses are limited to a particular host or cell type.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Most DNA viruses are budded off the nucleus.</a:t>
            </a:r>
          </a:p>
          <a:p>
            <a:pPr algn="just"/>
            <a:r>
              <a:rPr lang="en-US" dirty="0" smtClean="0"/>
              <a:t>Most RNA viruses multiply in &amp; are released from the cytoplasm.</a:t>
            </a:r>
          </a:p>
          <a:p>
            <a:pPr algn="just"/>
            <a:r>
              <a:rPr lang="en-US" dirty="0" smtClean="0"/>
              <a:t>Viral infections range from very mild to life threatening.</a:t>
            </a:r>
          </a:p>
          <a:p>
            <a:pPr algn="just"/>
            <a:r>
              <a:rPr lang="en-US" dirty="0" smtClean="0"/>
              <a:t>Many viruses are strictly human in origin, others are </a:t>
            </a:r>
            <a:r>
              <a:rPr lang="en-US" dirty="0" err="1" smtClean="0"/>
              <a:t>zoonoses</a:t>
            </a:r>
            <a:r>
              <a:rPr lang="en-US" dirty="0" smtClean="0"/>
              <a:t> transmitted by vectors.</a:t>
            </a:r>
          </a:p>
          <a:p>
            <a:pPr algn="just"/>
            <a:r>
              <a:rPr lang="en-US" dirty="0" smtClean="0"/>
              <a:t>Most DNA &amp; a few RNA viruses can become permanent resident of the host cell.</a:t>
            </a:r>
          </a:p>
          <a:p>
            <a:pPr algn="just"/>
            <a:r>
              <a:rPr lang="en-US" dirty="0" smtClean="0"/>
              <a:t>Several viruses can cross the placenta &amp; cause developmental disturbances.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6554"/>
            <a:ext cx="7848600" cy="62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Pox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Produce eruptive skin pustules called pocks or pox, that leave scars</a:t>
            </a:r>
          </a:p>
          <a:p>
            <a:pPr algn="just"/>
            <a:r>
              <a:rPr lang="en-US" dirty="0" smtClean="0"/>
              <a:t>Largest &amp; most complex animal viruses</a:t>
            </a:r>
          </a:p>
          <a:p>
            <a:pPr algn="just"/>
            <a:r>
              <a:rPr lang="en-US" dirty="0" smtClean="0"/>
              <a:t>Have the largest genome of all viruses</a:t>
            </a:r>
          </a:p>
          <a:p>
            <a:pPr algn="just"/>
            <a:r>
              <a:rPr lang="en-US" dirty="0" err="1" smtClean="0"/>
              <a:t>dsDNA</a:t>
            </a:r>
            <a:endParaRPr lang="en-US" dirty="0" smtClean="0"/>
          </a:p>
          <a:p>
            <a:pPr algn="just"/>
            <a:r>
              <a:rPr lang="en-US" dirty="0" smtClean="0"/>
              <a:t>Multiply in cytoplasm in factory areas</a:t>
            </a:r>
          </a:p>
          <a:p>
            <a:pPr lvl="1" algn="just"/>
            <a:r>
              <a:rPr lang="en-US" dirty="0" err="1" smtClean="0"/>
              <a:t>Variola</a:t>
            </a:r>
            <a:r>
              <a:rPr lang="en-US" dirty="0" smtClean="0"/>
              <a:t> – cause of smallpox</a:t>
            </a:r>
          </a:p>
          <a:p>
            <a:pPr lvl="1" algn="just"/>
            <a:r>
              <a:rPr lang="en-US" dirty="0" err="1" smtClean="0"/>
              <a:t>Vaccinia</a:t>
            </a:r>
            <a:r>
              <a:rPr lang="en-US" dirty="0" smtClean="0"/>
              <a:t> – closely related virus used in vaccines</a:t>
            </a:r>
          </a:p>
          <a:p>
            <a:pPr lvl="1" algn="just"/>
            <a:r>
              <a:rPr lang="en-US" dirty="0" smtClean="0"/>
              <a:t>Monkey pox</a:t>
            </a:r>
          </a:p>
          <a:p>
            <a:pPr lvl="1" algn="just"/>
            <a:r>
              <a:rPr lang="en-US" dirty="0" smtClean="0"/>
              <a:t>Cowpox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0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Small 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First disease to be eliminated by vaccination</a:t>
            </a:r>
          </a:p>
          <a:p>
            <a:pPr algn="just"/>
            <a:r>
              <a:rPr lang="en-US" dirty="0" smtClean="0"/>
              <a:t>Exposure through inhalation or skin contact</a:t>
            </a:r>
          </a:p>
          <a:p>
            <a:pPr algn="just"/>
            <a:r>
              <a:rPr lang="en-US" dirty="0" smtClean="0"/>
              <a:t>Infection associated with fever, malaise, prostration and a rash.</a:t>
            </a:r>
          </a:p>
          <a:p>
            <a:pPr lvl="1" algn="just"/>
            <a:r>
              <a:rPr lang="en-US" dirty="0" err="1" smtClean="0"/>
              <a:t>Variola</a:t>
            </a:r>
            <a:r>
              <a:rPr lang="en-US" dirty="0" smtClean="0"/>
              <a:t> major – highly virulent, caused toxemia, shock and intravascular coagulation.</a:t>
            </a:r>
          </a:p>
          <a:p>
            <a:pPr lvl="1" algn="just"/>
            <a:r>
              <a:rPr lang="en-US" dirty="0" err="1" smtClean="0"/>
              <a:t>Variola</a:t>
            </a:r>
            <a:r>
              <a:rPr lang="en-US" dirty="0" smtClean="0"/>
              <a:t> minor – less virulent</a:t>
            </a:r>
          </a:p>
          <a:p>
            <a:pPr algn="just"/>
            <a:r>
              <a:rPr lang="en-US" dirty="0" smtClean="0"/>
              <a:t>Routine vaccination ended in US in 1972</a:t>
            </a:r>
          </a:p>
          <a:p>
            <a:pPr algn="just"/>
            <a:r>
              <a:rPr lang="en-US" dirty="0" smtClean="0"/>
              <a:t>Vaccine reintroduced in 2001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Herpesviridae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 enveloped icosahedra </a:t>
            </a:r>
            <a:r>
              <a:rPr lang="en-US" dirty="0" err="1" smtClean="0"/>
              <a:t>dsDNA</a:t>
            </a:r>
            <a:endParaRPr lang="en-US" dirty="0" smtClean="0"/>
          </a:p>
          <a:p>
            <a:r>
              <a:rPr lang="en-US" dirty="0" smtClean="0"/>
              <a:t>Replication within nucleus</a:t>
            </a:r>
          </a:p>
          <a:p>
            <a:r>
              <a:rPr lang="en-US" dirty="0" smtClean="0"/>
              <a:t>Large family; 8 infect humans</a:t>
            </a:r>
          </a:p>
          <a:p>
            <a:pPr lvl="1"/>
            <a:r>
              <a:rPr lang="en-US" dirty="0" smtClean="0"/>
              <a:t>HSV1</a:t>
            </a:r>
          </a:p>
          <a:p>
            <a:pPr lvl="1"/>
            <a:r>
              <a:rPr lang="en-US" dirty="0" smtClean="0"/>
              <a:t>HSV2</a:t>
            </a:r>
          </a:p>
          <a:p>
            <a:pPr lvl="1"/>
            <a:r>
              <a:rPr lang="en-US" dirty="0" smtClean="0"/>
              <a:t>VZV</a:t>
            </a:r>
          </a:p>
          <a:p>
            <a:pPr lvl="1"/>
            <a:r>
              <a:rPr lang="en-US" dirty="0" smtClean="0"/>
              <a:t>CMV</a:t>
            </a:r>
          </a:p>
          <a:p>
            <a:pPr lvl="1"/>
            <a:r>
              <a:rPr lang="en-US" dirty="0" smtClean="0"/>
              <a:t>EBV</a:t>
            </a:r>
          </a:p>
          <a:p>
            <a:pPr lvl="1"/>
            <a:r>
              <a:rPr lang="en-US" dirty="0" smtClean="0"/>
              <a:t>HHV6</a:t>
            </a:r>
          </a:p>
          <a:p>
            <a:pPr lvl="1"/>
            <a:r>
              <a:rPr lang="en-US" dirty="0" smtClean="0"/>
              <a:t>HHV7</a:t>
            </a:r>
          </a:p>
          <a:p>
            <a:pPr lvl="1"/>
            <a:r>
              <a:rPr lang="en-US" dirty="0" smtClean="0"/>
              <a:t>HHV8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563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MEDICALLY IMPORTANT VIRUS (The DNA Virus)</vt:lpstr>
      <vt:lpstr>Learning Outcomes</vt:lpstr>
      <vt:lpstr>Viruses</vt:lpstr>
      <vt:lpstr>Slide 4</vt:lpstr>
      <vt:lpstr>Slide 5</vt:lpstr>
      <vt:lpstr>Pox Virus</vt:lpstr>
      <vt:lpstr>Slide 7</vt:lpstr>
      <vt:lpstr>Small Pox</vt:lpstr>
      <vt:lpstr>Herpesviridae</vt:lpstr>
      <vt:lpstr>Herpes Virus</vt:lpstr>
      <vt:lpstr>Slide 11</vt:lpstr>
      <vt:lpstr>Herpesviridae</vt:lpstr>
      <vt:lpstr>Herpes Simplex Virus (HSV)</vt:lpstr>
      <vt:lpstr>Slide 14</vt:lpstr>
      <vt:lpstr>Slide 15</vt:lpstr>
      <vt:lpstr>Slide 16</vt:lpstr>
      <vt:lpstr>Slide 17</vt:lpstr>
      <vt:lpstr>Slide 18</vt:lpstr>
      <vt:lpstr>Varicella-Zoster Virus (VZV)</vt:lpstr>
      <vt:lpstr>Slide 20</vt:lpstr>
      <vt:lpstr>Slide 21</vt:lpstr>
      <vt:lpstr>Cytomegalovirus (CMV)</vt:lpstr>
      <vt:lpstr>Slide 23</vt:lpstr>
      <vt:lpstr>CMV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NORZAWANIE BT JAFFAR</dc:creator>
  <cp:lastModifiedBy>NORAZLI</cp:lastModifiedBy>
  <cp:revision>9</cp:revision>
  <dcterms:created xsi:type="dcterms:W3CDTF">2011-06-06T02:06:53Z</dcterms:created>
  <dcterms:modified xsi:type="dcterms:W3CDTF">2011-08-01T01:29:34Z</dcterms:modified>
</cp:coreProperties>
</file>