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80" r:id="rId2"/>
  </p:sldMasterIdLst>
  <p:notesMasterIdLst>
    <p:notesMasterId r:id="rId60"/>
  </p:notesMasterIdLst>
  <p:handoutMasterIdLst>
    <p:handoutMasterId r:id="rId61"/>
  </p:handoutMasterIdLst>
  <p:sldIdLst>
    <p:sldId id="286" r:id="rId3"/>
    <p:sldId id="374" r:id="rId4"/>
    <p:sldId id="373" r:id="rId5"/>
    <p:sldId id="375" r:id="rId6"/>
    <p:sldId id="376" r:id="rId7"/>
    <p:sldId id="382" r:id="rId8"/>
    <p:sldId id="383" r:id="rId9"/>
    <p:sldId id="336" r:id="rId10"/>
    <p:sldId id="343" r:id="rId11"/>
    <p:sldId id="384" r:id="rId12"/>
    <p:sldId id="351" r:id="rId13"/>
    <p:sldId id="352" r:id="rId14"/>
    <p:sldId id="344" r:id="rId15"/>
    <p:sldId id="379" r:id="rId16"/>
    <p:sldId id="380" r:id="rId17"/>
    <p:sldId id="381" r:id="rId18"/>
    <p:sldId id="385" r:id="rId19"/>
    <p:sldId id="386" r:id="rId20"/>
    <p:sldId id="350" r:id="rId21"/>
    <p:sldId id="332" r:id="rId22"/>
    <p:sldId id="377" r:id="rId23"/>
    <p:sldId id="329" r:id="rId24"/>
    <p:sldId id="301" r:id="rId25"/>
    <p:sldId id="292" r:id="rId26"/>
    <p:sldId id="367" r:id="rId27"/>
    <p:sldId id="372" r:id="rId28"/>
    <p:sldId id="291" r:id="rId29"/>
    <p:sldId id="282" r:id="rId30"/>
    <p:sldId id="297" r:id="rId31"/>
    <p:sldId id="284" r:id="rId32"/>
    <p:sldId id="285" r:id="rId33"/>
    <p:sldId id="270" r:id="rId34"/>
    <p:sldId id="290" r:id="rId35"/>
    <p:sldId id="295" r:id="rId36"/>
    <p:sldId id="271" r:id="rId37"/>
    <p:sldId id="273" r:id="rId38"/>
    <p:sldId id="293" r:id="rId39"/>
    <p:sldId id="300" r:id="rId40"/>
    <p:sldId id="294" r:id="rId41"/>
    <p:sldId id="296" r:id="rId42"/>
    <p:sldId id="368" r:id="rId43"/>
    <p:sldId id="304" r:id="rId44"/>
    <p:sldId id="312" r:id="rId45"/>
    <p:sldId id="315" r:id="rId46"/>
    <p:sldId id="303" r:id="rId47"/>
    <p:sldId id="334" r:id="rId48"/>
    <p:sldId id="310" r:id="rId49"/>
    <p:sldId id="311" r:id="rId50"/>
    <p:sldId id="333" r:id="rId51"/>
    <p:sldId id="316" r:id="rId52"/>
    <p:sldId id="318" r:id="rId53"/>
    <p:sldId id="319" r:id="rId54"/>
    <p:sldId id="320" r:id="rId55"/>
    <p:sldId id="321" r:id="rId56"/>
    <p:sldId id="322" r:id="rId57"/>
    <p:sldId id="355" r:id="rId58"/>
    <p:sldId id="353" r:id="rId59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00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994C019-8E13-4243-868C-F6AE7A04C5BC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554FA96D-6D05-42DC-8E35-E3F2C6EC0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AA3588D-FB3D-41AE-90C5-6085BAE278BA}" type="datetimeFigureOut">
              <a:rPr lang="en-US" smtClean="0"/>
              <a:pPr/>
              <a:t>5/17/2012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5FCAC84-E520-41B3-B877-AF382AD59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892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CBB657-114C-4AAB-800D-DAA42288B3E6}" type="datetime1">
              <a:rPr lang="en-US" smtClean="0"/>
              <a:pPr/>
              <a:t>5/17/2012</a:t>
            </a:fld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EB1B8B-1D19-4441-B701-84F55321F656}" type="slidenum">
              <a:rPr lang="en-IN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79741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C5B756-A7A2-41DF-A445-A95D8F229C9E}" type="datetime1">
              <a:rPr lang="en-US" altLang="zh-CN" smtClean="0"/>
              <a:pPr/>
              <a:t>5/17/2012</a:t>
            </a:fld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78DD7D-BB8A-4949-81D4-1B0F1C98E970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2846930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46454A-0306-4D5D-8E27-00F112BBA01B}" type="datetime1">
              <a:rPr lang="en-US" smtClean="0"/>
              <a:pPr/>
              <a:t>5/17/2012</a:t>
            </a:fld>
            <a:endParaRPr lang="en-I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11B7C3-8283-467C-9840-63FDEB11F1B6}" type="slidenum">
              <a:rPr lang="en-IN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47632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283CC16-1DDE-4BBC-B988-184F254AF42A}" type="datetime1">
              <a:rPr lang="en-US" altLang="zh-CN" smtClean="0"/>
              <a:pPr/>
              <a:t>5/17/2012</a:t>
            </a:fld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EA1B07-C9F5-4524-A539-B6DE55DA6C01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3015936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CBB657-114C-4AAB-800D-DAA42288B3E6}" type="datetime1">
              <a:rPr lang="en-US" smtClean="0"/>
              <a:pPr/>
              <a:t>5/17/2012</a:t>
            </a:fld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EB1B8B-1D19-4441-B701-84F55321F656}" type="slidenum">
              <a:rPr lang="en-IN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79741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283CC16-1DDE-4BBC-B988-184F254AF42A}" type="datetime1">
              <a:rPr lang="en-US" altLang="zh-CN" smtClean="0"/>
              <a:pPr/>
              <a:t>5/17/2012</a:t>
            </a:fld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EA1B07-C9F5-4524-A539-B6DE55DA6C01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301593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5F5ACB-7F8F-4309-A51C-8599D911F463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717A238-0B64-4D0C-9BB3-046B7B682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5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mailto:Norazli.ghadin@city.edu.my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848600" cy="17526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  <a:ea typeface="宋体" pitchFamily="2" charset="-122"/>
              </a:rPr>
              <a:t>Mr. </a:t>
            </a:r>
            <a:r>
              <a:rPr lang="en-US" altLang="zh-CN" sz="2800" b="1" dirty="0" err="1" smtClean="0">
                <a:solidFill>
                  <a:srgbClr val="7030A0"/>
                </a:solidFill>
                <a:ea typeface="宋体" pitchFamily="2" charset="-122"/>
              </a:rPr>
              <a:t>Norazli</a:t>
            </a:r>
            <a:r>
              <a:rPr lang="en-US" altLang="zh-CN" sz="2800" b="1" dirty="0" smtClean="0">
                <a:solidFill>
                  <a:srgbClr val="7030A0"/>
                </a:solidFill>
                <a:ea typeface="宋体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7030A0"/>
                </a:solidFill>
                <a:ea typeface="宋体" pitchFamily="2" charset="-122"/>
              </a:rPr>
              <a:t>Ghadin</a:t>
            </a:r>
            <a:endParaRPr lang="en-US" altLang="zh-CN" sz="2800" b="1" dirty="0">
              <a:solidFill>
                <a:srgbClr val="7030A0"/>
              </a:solidFill>
              <a:ea typeface="宋体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002060"/>
                </a:solidFill>
              </a:rPr>
              <a:t>INTRODUCTION         </a:t>
            </a:r>
            <a:r>
              <a:rPr lang="en-US" b="1" dirty="0" smtClean="0">
                <a:solidFill>
                  <a:srgbClr val="002060"/>
                </a:solidFill>
              </a:rPr>
              <a:t>                                  </a:t>
            </a:r>
            <a:r>
              <a:rPr lang="en-US" sz="3600" b="1" dirty="0" smtClean="0">
                <a:solidFill>
                  <a:srgbClr val="002060"/>
                </a:solidFill>
              </a:rPr>
              <a:t>TO   </a:t>
            </a:r>
            <a:r>
              <a:rPr lang="en-US" b="1" dirty="0" smtClean="0">
                <a:solidFill>
                  <a:srgbClr val="002060"/>
                </a:solidFill>
              </a:rPr>
              <a:t>                                                     </a:t>
            </a:r>
            <a:r>
              <a:rPr lang="en-US" sz="5300" b="1" dirty="0" smtClean="0">
                <a:solidFill>
                  <a:srgbClr val="002060"/>
                </a:solidFill>
              </a:rPr>
              <a:t>MEDICAL MICROBIOLOGY</a:t>
            </a:r>
            <a:endParaRPr lang="en-US" sz="5300" b="1" dirty="0">
              <a:solidFill>
                <a:srgbClr val="002060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99264"/>
            <a:ext cx="2057400" cy="144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97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ea typeface="宋体" pitchFamily="2" charset="-122"/>
              </a:rPr>
              <a:t>Organisms included in the study of Microbiology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Organism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Name of study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2"/>
          </p:nvPr>
        </p:nvSpPr>
        <p:spPr>
          <a:solidFill>
            <a:srgbClr val="CCFFFF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zh-CN" dirty="0">
                <a:solidFill>
                  <a:srgbClr val="006600"/>
                </a:solidFill>
                <a:ea typeface="宋体" pitchFamily="2" charset="-122"/>
              </a:rPr>
              <a:t>1</a:t>
            </a:r>
            <a:r>
              <a:rPr lang="en-US" altLang="zh-CN" sz="3600" dirty="0">
                <a:solidFill>
                  <a:srgbClr val="006600"/>
                </a:solidFill>
                <a:ea typeface="宋体" pitchFamily="2" charset="-122"/>
              </a:rPr>
              <a:t>. Bacteria</a:t>
            </a:r>
          </a:p>
          <a:p>
            <a:pPr>
              <a:buFontTx/>
              <a:buNone/>
            </a:pPr>
            <a:r>
              <a:rPr lang="en-US" altLang="zh-CN" sz="3600" dirty="0">
                <a:ea typeface="宋体" pitchFamily="2" charset="-122"/>
              </a:rPr>
              <a:t>2. Protozoans</a:t>
            </a:r>
          </a:p>
          <a:p>
            <a:pPr>
              <a:buFontTx/>
              <a:buNone/>
            </a:pPr>
            <a:r>
              <a:rPr lang="en-US" altLang="zh-CN" sz="3600" dirty="0">
                <a:ea typeface="宋体" pitchFamily="2" charset="-122"/>
              </a:rPr>
              <a:t>3. Algae</a:t>
            </a:r>
          </a:p>
          <a:p>
            <a:pPr>
              <a:buFontTx/>
              <a:buNone/>
            </a:pPr>
            <a:r>
              <a:rPr lang="en-US" altLang="zh-CN" sz="3600" dirty="0">
                <a:ea typeface="宋体" pitchFamily="2" charset="-122"/>
              </a:rPr>
              <a:t>4. Parasites</a:t>
            </a:r>
          </a:p>
          <a:p>
            <a:pPr>
              <a:buFontTx/>
              <a:buNone/>
            </a:pPr>
            <a:r>
              <a:rPr lang="en-US" altLang="zh-CN" sz="3600" dirty="0">
                <a:ea typeface="宋体" pitchFamily="2" charset="-122"/>
              </a:rPr>
              <a:t>5. </a:t>
            </a:r>
            <a:r>
              <a:rPr lang="en-US" altLang="zh-CN" sz="3600" dirty="0">
                <a:solidFill>
                  <a:srgbClr val="006600"/>
                </a:solidFill>
                <a:ea typeface="宋体" pitchFamily="2" charset="-122"/>
              </a:rPr>
              <a:t>Yeasts and Molds</a:t>
            </a:r>
          </a:p>
          <a:p>
            <a:pPr lvl="1">
              <a:buFontTx/>
              <a:buNone/>
            </a:pPr>
            <a:r>
              <a:rPr lang="en-US" altLang="zh-CN" sz="3200" dirty="0">
                <a:solidFill>
                  <a:srgbClr val="006600"/>
                </a:solidFill>
                <a:ea typeface="宋体" pitchFamily="2" charset="-122"/>
              </a:rPr>
              <a:t>Fungi</a:t>
            </a:r>
          </a:p>
          <a:p>
            <a:pPr>
              <a:buFontTx/>
              <a:buNone/>
            </a:pPr>
            <a:r>
              <a:rPr lang="en-US" altLang="zh-CN" sz="3600" dirty="0">
                <a:solidFill>
                  <a:srgbClr val="006600"/>
                </a:solidFill>
                <a:ea typeface="宋体" pitchFamily="2" charset="-122"/>
              </a:rPr>
              <a:t>6. Viruses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sz="half" idx="4"/>
          </p:nvPr>
        </p:nvSpPr>
        <p:spPr>
          <a:solidFill>
            <a:srgbClr val="CCFFFF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zh-CN" sz="3600" dirty="0">
                <a:solidFill>
                  <a:srgbClr val="006600"/>
                </a:solidFill>
                <a:ea typeface="宋体" pitchFamily="2" charset="-122"/>
              </a:rPr>
              <a:t>Bacteriology</a:t>
            </a:r>
          </a:p>
          <a:p>
            <a:pPr>
              <a:buFontTx/>
              <a:buNone/>
            </a:pPr>
            <a:r>
              <a:rPr lang="en-US" altLang="zh-CN" sz="3600" dirty="0">
                <a:ea typeface="宋体" pitchFamily="2" charset="-122"/>
              </a:rPr>
              <a:t>Protozoology</a:t>
            </a:r>
          </a:p>
          <a:p>
            <a:pPr>
              <a:buFontTx/>
              <a:buNone/>
            </a:pPr>
            <a:r>
              <a:rPr lang="en-US" altLang="zh-CN" sz="3600" dirty="0">
                <a:ea typeface="宋体" pitchFamily="2" charset="-122"/>
              </a:rPr>
              <a:t>Phycology</a:t>
            </a:r>
          </a:p>
          <a:p>
            <a:pPr>
              <a:buFontTx/>
              <a:buNone/>
            </a:pPr>
            <a:r>
              <a:rPr lang="en-US" altLang="zh-CN" sz="3600" dirty="0">
                <a:ea typeface="宋体" pitchFamily="2" charset="-122"/>
              </a:rPr>
              <a:t>Parasitology</a:t>
            </a:r>
          </a:p>
          <a:p>
            <a:pPr>
              <a:buFontTx/>
              <a:buNone/>
            </a:pPr>
            <a:r>
              <a:rPr lang="en-US" altLang="zh-CN" sz="3600" dirty="0" smtClean="0">
                <a:solidFill>
                  <a:srgbClr val="006600"/>
                </a:solidFill>
                <a:ea typeface="宋体" pitchFamily="2" charset="-122"/>
              </a:rPr>
              <a:t>Mycology</a:t>
            </a:r>
            <a:endParaRPr lang="en-US" altLang="zh-CN" sz="3600" dirty="0">
              <a:solidFill>
                <a:srgbClr val="006600"/>
              </a:solidFill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3600" dirty="0">
                <a:solidFill>
                  <a:srgbClr val="006600"/>
                </a:solidFill>
                <a:ea typeface="宋体" pitchFamily="2" charset="-122"/>
              </a:rPr>
              <a:t>Virology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447800" y="58674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CN" alt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7158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27125" y="1716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b="1" dirty="0">
              <a:latin typeface="Arial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7696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History of Microbiology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14400" y="1676400"/>
            <a:ext cx="4038600" cy="557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Clr>
                <a:srgbClr val="000066"/>
              </a:buClr>
              <a:buFont typeface="Times New Roman" pitchFamily="18" charset="0"/>
              <a:buNone/>
            </a:pPr>
            <a:r>
              <a:rPr lang="en-US" sz="3200" b="1" dirty="0">
                <a:latin typeface="Arial" charset="0"/>
              </a:rPr>
              <a:t>1673-1723, Antoni van Leeuwenhoek (Dutch) described live microorganisms that he observed in teeth scrapings, rain water, and peppercorn infusions.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rgbClr val="6699CC"/>
              </a:buClr>
              <a:buFont typeface="Times New Roman" pitchFamily="18" charset="0"/>
              <a:buNone/>
            </a:pPr>
            <a:endParaRPr lang="en-US" sz="2800" b="1" dirty="0">
              <a:latin typeface="Arial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84" r="31625" b="5925"/>
          <a:stretch>
            <a:fillRect/>
          </a:stretch>
        </p:blipFill>
        <p:spPr bwMode="auto">
          <a:xfrm>
            <a:off x="4959927" y="1651575"/>
            <a:ext cx="37719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31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76200" y="457200"/>
            <a:ext cx="85344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ea typeface="宋体" pitchFamily="2" charset="-122"/>
              </a:rPr>
              <a:t>Anton van Leeuwenhoek    1674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zh-CN" sz="2800" b="1" dirty="0">
                <a:solidFill>
                  <a:srgbClr val="00B050"/>
                </a:solidFill>
                <a:ea typeface="宋体" pitchFamily="2" charset="-122"/>
              </a:rPr>
              <a:t>     - 1st person to actually see living microorganisms</a:t>
            </a: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323850" y="6140450"/>
            <a:ext cx="352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800">
                <a:ea typeface="宋体" pitchFamily="2" charset="-122"/>
              </a:rPr>
              <a:t> </a:t>
            </a:r>
            <a:r>
              <a:rPr lang="zh-CN" altLang="en-US">
                <a:ea typeface="宋体" pitchFamily="2" charset="-122"/>
              </a:rPr>
              <a:t>“</a:t>
            </a:r>
            <a:r>
              <a:rPr lang="en-US" altLang="zh-CN" dirty="0">
                <a:ea typeface="宋体" pitchFamily="2" charset="-122"/>
              </a:rPr>
              <a:t>wee animalcules”</a:t>
            </a:r>
            <a:endParaRPr lang="en-US" altLang="zh-CN" sz="1800" dirty="0">
              <a:ea typeface="宋体" pitchFamily="2" charset="-122"/>
            </a:endParaRPr>
          </a:p>
        </p:txBody>
      </p:sp>
      <p:pic>
        <p:nvPicPr>
          <p:cNvPr id="163844" name="Picture 4" descr="Wee Animalcules 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450" y="1949450"/>
            <a:ext cx="35845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845" name="Group 5"/>
          <p:cNvGrpSpPr>
            <a:grpSpLocks/>
          </p:cNvGrpSpPr>
          <p:nvPr/>
        </p:nvGrpSpPr>
        <p:grpSpPr bwMode="auto">
          <a:xfrm>
            <a:off x="4211638" y="3114675"/>
            <a:ext cx="4768850" cy="2914650"/>
            <a:chOff x="0" y="1728"/>
            <a:chExt cx="3341" cy="2091"/>
          </a:xfrm>
        </p:grpSpPr>
        <p:pic>
          <p:nvPicPr>
            <p:cNvPr id="163846" name="Picture 6" descr="leeuwenhoeksmall"/>
            <p:cNvPicPr>
              <a:picLocks noChangeAspect="1" noChangeArrowheads="1"/>
            </p:cNvPicPr>
            <p:nvPr/>
          </p:nvPicPr>
          <p:blipFill>
            <a:blip r:embed="rId3" cstate="print">
              <a:lum bright="30000"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28"/>
              <a:ext cx="1728" cy="1541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847" name="Rectangle 7"/>
            <p:cNvSpPr>
              <a:spLocks noChangeArrowheads="1"/>
            </p:cNvSpPr>
            <p:nvPr/>
          </p:nvSpPr>
          <p:spPr bwMode="auto">
            <a:xfrm>
              <a:off x="395" y="3385"/>
              <a:ext cx="1977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黑体" pitchFamily="2" charset="-122"/>
                </a:rPr>
                <a:t>荷兰人吕文虎克</a:t>
              </a:r>
            </a:p>
            <a:p>
              <a:pPr algn="ctr">
                <a:lnSpc>
                  <a:spcPct val="110000"/>
                </a:lnSpc>
              </a:pPr>
              <a:r>
                <a:rPr kumimoji="1" lang="zh-CN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黑体" pitchFamily="2" charset="-122"/>
                </a:rPr>
                <a:t>（</a:t>
              </a:r>
              <a:r>
                <a:rPr kumimoji="1"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黑体" pitchFamily="2" charset="-122"/>
                </a:rPr>
                <a:t>Leeuwenhoek</a:t>
              </a:r>
              <a:r>
                <a:rPr kumimoji="1" lang="zh-CN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黑体" pitchFamily="2" charset="-122"/>
                </a:rPr>
                <a:t>）</a:t>
              </a:r>
              <a:r>
                <a:rPr kumimoji="1" lang="en-US" altLang="zh-CN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黑体" pitchFamily="2" charset="-122"/>
                </a:rPr>
                <a:t>1632-1723</a:t>
              </a:r>
            </a:p>
          </p:txBody>
        </p:sp>
        <p:pic>
          <p:nvPicPr>
            <p:cNvPr id="163848" name="Picture 8" descr="hookemicrosmall"/>
            <p:cNvPicPr>
              <a:picLocks noChangeAspect="1" noChangeArrowheads="1"/>
            </p:cNvPicPr>
            <p:nvPr/>
          </p:nvPicPr>
          <p:blipFill>
            <a:blip r:embed="rId4" cstate="print">
              <a:lum bright="6000" contrast="6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728"/>
              <a:ext cx="1469" cy="1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41408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33400" y="1019175"/>
            <a:ext cx="8001000" cy="52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rgbClr val="FF0000"/>
                </a:solidFill>
                <a:latin typeface="Andalus" pitchFamily="2" charset="-78"/>
                <a:cs typeface="Andalus" pitchFamily="2" charset="-78"/>
              </a:rPr>
              <a:t>History of microbiology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>
                <a:solidFill>
                  <a:srgbClr val="2719D7"/>
                </a:solidFill>
                <a:latin typeface="Andalus" pitchFamily="2" charset="-78"/>
                <a:cs typeface="Andalus" pitchFamily="2" charset="-78"/>
              </a:rPr>
              <a:t> Anton van Leeuwenhoek (1632–1723): </a:t>
            </a:r>
            <a:r>
              <a:rPr lang="en-US" sz="2400" dirty="0">
                <a:latin typeface="Andalus" pitchFamily="2" charset="-78"/>
                <a:cs typeface="Andalus" pitchFamily="2" charset="-78"/>
              </a:rPr>
              <a:t>was the first microbiologist and the first person to observe bacteria using a single-lens microscope of his own design.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endParaRPr lang="en-US" sz="2400" dirty="0">
              <a:solidFill>
                <a:srgbClr val="2719D7"/>
              </a:solidFill>
              <a:latin typeface="Andalus" pitchFamily="2" charset="-78"/>
              <a:cs typeface="Andalus" pitchFamily="2" charset="-78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>
                <a:solidFill>
                  <a:srgbClr val="2719D7"/>
                </a:solidFill>
                <a:latin typeface="Andalus" pitchFamily="2" charset="-78"/>
                <a:cs typeface="Andalus" pitchFamily="2" charset="-78"/>
              </a:rPr>
              <a:t> Louis Pasteur (1822–1895): </a:t>
            </a:r>
            <a:r>
              <a:rPr lang="en-US" sz="2400" dirty="0">
                <a:latin typeface="Andalus" pitchFamily="2" charset="-78"/>
                <a:cs typeface="Andalus" pitchFamily="2" charset="-78"/>
              </a:rPr>
              <a:t>Pasteur developed a process (today known as pasteurization) to kill microbes. pasteurization is accomplished by heating liquids to 63° to 65°C for 30 minutes or to 73° to 75°C for 15 seconds.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endParaRPr lang="en-US" sz="2400" dirty="0">
              <a:solidFill>
                <a:srgbClr val="2719D7"/>
              </a:solidFill>
              <a:latin typeface="Andalus" pitchFamily="2" charset="-78"/>
              <a:cs typeface="Andalus" pitchFamily="2" charset="-78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>
                <a:solidFill>
                  <a:srgbClr val="2719D7"/>
                </a:solidFill>
                <a:latin typeface="Andalus" pitchFamily="2" charset="-78"/>
                <a:cs typeface="Andalus" pitchFamily="2" charset="-78"/>
              </a:rPr>
              <a:t> Robert Koch (1843–1910): </a:t>
            </a:r>
            <a:r>
              <a:rPr lang="en-US" sz="2400" dirty="0">
                <a:latin typeface="Andalus" pitchFamily="2" charset="-78"/>
                <a:cs typeface="Andalus" pitchFamily="2" charset="-78"/>
              </a:rPr>
              <a:t>was a pioneer in medical microbiology and worked in cholera, anthrax and tuberculosis. He was awarded a Nobel prize in 1905 (Koch's  postulates) he set out criteria to test.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endParaRPr lang="en-US" sz="2400" dirty="0">
              <a:solidFill>
                <a:srgbClr val="2719D7"/>
              </a:solidFill>
              <a:latin typeface="Andalus" pitchFamily="2" charset="-78"/>
              <a:cs typeface="Andalus" pitchFamily="2" charset="-78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>
                <a:solidFill>
                  <a:srgbClr val="2719D7"/>
                </a:solidFill>
                <a:latin typeface="Andalus" pitchFamily="2" charset="-78"/>
                <a:cs typeface="Andalus" pitchFamily="2" charset="-78"/>
              </a:rPr>
              <a:t> Alexander Fleming (1929): </a:t>
            </a:r>
            <a:r>
              <a:rPr lang="en-US" sz="2400" dirty="0">
                <a:latin typeface="Andalus" pitchFamily="2" charset="-78"/>
                <a:cs typeface="Andalus" pitchFamily="2" charset="-78"/>
              </a:rPr>
              <a:t>Discovered penicillin.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2719D7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29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Louis Pasteur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1922 - 95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Contributed best in Microbiology</a:t>
            </a:r>
          </a:p>
          <a:p>
            <a:r>
              <a:rPr lang="en-US" sz="2800" dirty="0"/>
              <a:t>Sterilization</a:t>
            </a:r>
          </a:p>
          <a:p>
            <a:r>
              <a:rPr lang="en-US" sz="2800" dirty="0"/>
              <a:t>Hot Air oven</a:t>
            </a:r>
          </a:p>
          <a:p>
            <a:r>
              <a:rPr lang="en-US" sz="2800" dirty="0"/>
              <a:t>Autoclave</a:t>
            </a:r>
          </a:p>
          <a:p>
            <a:r>
              <a:rPr lang="en-US" sz="2800" dirty="0"/>
              <a:t>Anthrax vaccine</a:t>
            </a:r>
          </a:p>
          <a:p>
            <a:r>
              <a:rPr lang="en-US" sz="2800" dirty="0"/>
              <a:t>Rabies vaccine</a:t>
            </a:r>
          </a:p>
          <a:p>
            <a:r>
              <a:rPr lang="en-US" sz="2800" dirty="0"/>
              <a:t>Built the Pasteur Institute</a:t>
            </a:r>
            <a:endParaRPr lang="en-IN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1B8B-1D19-4441-B701-84F55321F656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IN" dirty="0" smtClean="0"/>
              <a:t>Dr.T.V.Rao MD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752600"/>
            <a:ext cx="3962401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90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Louis Pasteur</a:t>
            </a:r>
            <a:endParaRPr lang="en-IN" sz="60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200" dirty="0"/>
              <a:t>Pasteur coined  the word Vaccine</a:t>
            </a:r>
          </a:p>
          <a:p>
            <a:r>
              <a:rPr lang="en-US" sz="3200" dirty="0"/>
              <a:t>Vacca – Cow    cow pox virus are given for the prevention of Small Pox </a:t>
            </a:r>
          </a:p>
          <a:p>
            <a:r>
              <a:rPr lang="en-US" sz="3200" dirty="0"/>
              <a:t>Louis Pasteur considered the father of Modern Microbiology</a:t>
            </a:r>
            <a:endParaRPr lang="en-IN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17195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86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Robert Koch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1843 - 1910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A German scientist</a:t>
            </a:r>
          </a:p>
          <a:p>
            <a:r>
              <a:rPr lang="en-US" sz="2800" dirty="0"/>
              <a:t>Formulated the Bacteriological techniques</a:t>
            </a:r>
          </a:p>
          <a:p>
            <a:r>
              <a:rPr lang="en-US" sz="2800" dirty="0"/>
              <a:t>Staining Methods</a:t>
            </a:r>
          </a:p>
          <a:p>
            <a:r>
              <a:rPr lang="en-US" sz="2800" dirty="0"/>
              <a:t>Discovered the </a:t>
            </a:r>
          </a:p>
          <a:p>
            <a:pPr>
              <a:buFontTx/>
              <a:buNone/>
            </a:pPr>
            <a:r>
              <a:rPr lang="en-US" sz="2800" dirty="0"/>
              <a:t>   Mycobacterium and </a:t>
            </a:r>
          </a:p>
          <a:p>
            <a:pPr>
              <a:buFontTx/>
              <a:buNone/>
            </a:pPr>
            <a:r>
              <a:rPr lang="en-US" sz="2800" dirty="0"/>
              <a:t>   </a:t>
            </a:r>
            <a:r>
              <a:rPr lang="en-US" sz="2800" dirty="0" err="1"/>
              <a:t>Vibrio</a:t>
            </a:r>
            <a:r>
              <a:rPr lang="en-US" sz="2800" dirty="0"/>
              <a:t> </a:t>
            </a:r>
            <a:r>
              <a:rPr lang="en-US" sz="2800" dirty="0" smtClean="0"/>
              <a:t>cholera</a:t>
            </a:r>
          </a:p>
          <a:p>
            <a:r>
              <a:rPr lang="en-US" sz="2800" dirty="0" smtClean="0"/>
              <a:t>Introduce systematic methods to prove causes of </a:t>
            </a:r>
            <a:r>
              <a:rPr lang="en-US" sz="2800" dirty="0" err="1" smtClean="0"/>
              <a:t>diesease</a:t>
            </a:r>
            <a:r>
              <a:rPr lang="en-US" sz="2800" dirty="0" smtClean="0"/>
              <a:t>. (Koch postulate)</a:t>
            </a:r>
            <a:endParaRPr lang="en-IN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1B8B-1D19-4441-B701-84F55321F656}" type="slidenum">
              <a:rPr lang="en-IN" smtClean="0"/>
              <a:pPr/>
              <a:t>16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962399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16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Koch’s Postulates</a:t>
            </a:r>
            <a:endParaRPr lang="en-IN" sz="54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800" dirty="0"/>
              <a:t>1  The bacterium should be constantly associated with lesions of Disease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2  It should be possible to isolate the bacterium in pure </a:t>
            </a:r>
            <a:r>
              <a:rPr lang="en-US" sz="2800" dirty="0" smtClean="0"/>
              <a:t>culture from </a:t>
            </a:r>
            <a:r>
              <a:rPr lang="en-US" sz="2800" dirty="0"/>
              <a:t>the lesions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3  Inoculation of such pure culture into laboratory animal should reproduce the lesions of the disease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4</a:t>
            </a:r>
            <a:r>
              <a:rPr lang="en-US" sz="2800" dirty="0" smtClean="0"/>
              <a:t> </a:t>
            </a:r>
            <a:r>
              <a:rPr lang="en-US" sz="2800" dirty="0"/>
              <a:t>It is possible to reisolate the bacterium in pure culture </a:t>
            </a:r>
            <a:r>
              <a:rPr lang="en-US" sz="2800" dirty="0" smtClean="0"/>
              <a:t>from the </a:t>
            </a:r>
            <a:r>
              <a:rPr lang="en-US" sz="2800" dirty="0"/>
              <a:t>lesions produced in the experimental animal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b="1" dirty="0">
                <a:solidFill>
                  <a:srgbClr val="FF0000"/>
                </a:solidFill>
              </a:rPr>
              <a:t>Additional criterion  specific antibodies in the serum of patients suffering with disease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5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Koch’s postulates</a:t>
            </a:r>
            <a:endParaRPr lang="en-IN" sz="54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9334" name="Picture 6" descr="BACdef_htm_txt_KPbacbi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950" y="1924050"/>
            <a:ext cx="5829300" cy="36195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95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Microbes make the Universe</a:t>
            </a:r>
            <a:endParaRPr lang="en-IN" sz="4800" b="1" dirty="0">
              <a:solidFill>
                <a:srgbClr val="FF00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3500" dirty="0"/>
              <a:t>There are &gt; 5 x 10</a:t>
            </a:r>
            <a:r>
              <a:rPr lang="en-US" sz="3500" baseline="30000" dirty="0"/>
              <a:t>30 </a:t>
            </a:r>
            <a:r>
              <a:rPr lang="en-US" sz="3500" dirty="0"/>
              <a:t> types Microbes in the world</a:t>
            </a:r>
          </a:p>
          <a:p>
            <a:r>
              <a:rPr lang="en-US" sz="3500" dirty="0"/>
              <a:t>Humans have intimate relation with </a:t>
            </a:r>
            <a:r>
              <a:rPr lang="en-US" sz="3500" dirty="0" smtClean="0"/>
              <a:t>Microbes &gt; </a:t>
            </a:r>
            <a:r>
              <a:rPr lang="en-US" sz="3500" dirty="0"/>
              <a:t>90% of the cells in our Body are Microbes</a:t>
            </a:r>
            <a:endParaRPr lang="en-IN" sz="3500" dirty="0"/>
          </a:p>
        </p:txBody>
      </p:sp>
      <p:pic>
        <p:nvPicPr>
          <p:cNvPr id="5126" name="Picture 6" descr="normalflorabod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9225" y="1748631"/>
            <a:ext cx="2876550" cy="42291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1B8B-1D19-4441-B701-84F55321F656}" type="slidenum">
              <a:rPr lang="en-IN" smtClean="0"/>
              <a:pPr/>
              <a:t>19</a:t>
            </a:fld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IN" dirty="0" smtClean="0"/>
              <a:t>Dr.T.V.Rao MD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958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Subject Name : </a:t>
            </a:r>
            <a:r>
              <a:rPr lang="en-US" dirty="0" smtClean="0">
                <a:solidFill>
                  <a:srgbClr val="002060"/>
                </a:solidFill>
              </a:rPr>
              <a:t>Medical Microbiology 1</a:t>
            </a:r>
          </a:p>
          <a:p>
            <a:r>
              <a:rPr lang="en-US" dirty="0" smtClean="0"/>
              <a:t>Subject Code </a:t>
            </a:r>
            <a:r>
              <a:rPr lang="en-US" dirty="0" smtClean="0">
                <a:solidFill>
                  <a:srgbClr val="002060"/>
                </a:solidFill>
              </a:rPr>
              <a:t>: MLT 1222</a:t>
            </a:r>
          </a:p>
          <a:p>
            <a:r>
              <a:rPr lang="en-US" dirty="0" smtClean="0"/>
              <a:t>Contact Hour/Week :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Theory &amp; tutorial 2 hour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Lab 2 hour</a:t>
            </a:r>
          </a:p>
          <a:p>
            <a:r>
              <a:rPr lang="en-US" dirty="0" smtClean="0"/>
              <a:t>Assessment :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Final examination : 60 %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Mid term : 20%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Quiz : 5%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Attendance &amp; </a:t>
            </a:r>
            <a:r>
              <a:rPr lang="en-US" dirty="0" err="1" smtClean="0">
                <a:solidFill>
                  <a:srgbClr val="002060"/>
                </a:solidFill>
              </a:rPr>
              <a:t>Participitation</a:t>
            </a:r>
            <a:r>
              <a:rPr lang="en-US" dirty="0" smtClean="0">
                <a:solidFill>
                  <a:srgbClr val="002060"/>
                </a:solidFill>
              </a:rPr>
              <a:t> : 5 %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Classification </a:t>
            </a:r>
            <a:r>
              <a:rPr lang="en-US" b="1" dirty="0" smtClean="0">
                <a:solidFill>
                  <a:srgbClr val="FF0000"/>
                </a:solidFill>
              </a:rPr>
              <a:t>Taxonomy of </a:t>
            </a:r>
            <a:r>
              <a:rPr lang="en-US" b="1" dirty="0">
                <a:solidFill>
                  <a:srgbClr val="FF0000"/>
                </a:solidFill>
              </a:rPr>
              <a:t>Microorganisms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3600" dirty="0"/>
              <a:t>Three domains</a:t>
            </a:r>
          </a:p>
          <a:p>
            <a:pPr lvl="1" eaLnBrk="0" hangingPunct="0">
              <a:lnSpc>
                <a:spcPct val="100000"/>
              </a:lnSpc>
            </a:pPr>
            <a:r>
              <a:rPr lang="en-US" sz="3200" dirty="0"/>
              <a:t>Bacteria</a:t>
            </a:r>
          </a:p>
          <a:p>
            <a:pPr lvl="1" eaLnBrk="0" hangingPunct="0">
              <a:lnSpc>
                <a:spcPct val="100000"/>
              </a:lnSpc>
            </a:pPr>
            <a:r>
              <a:rPr lang="en-US" sz="3200" dirty="0"/>
              <a:t>Archaea</a:t>
            </a:r>
          </a:p>
          <a:p>
            <a:pPr lvl="1" eaLnBrk="0" hangingPunct="0">
              <a:lnSpc>
                <a:spcPct val="100000"/>
              </a:lnSpc>
            </a:pPr>
            <a:r>
              <a:rPr lang="en-US" sz="3200" dirty="0"/>
              <a:t>Eukarya</a:t>
            </a:r>
          </a:p>
          <a:p>
            <a:pPr lvl="2" eaLnBrk="0" hangingPunct="0">
              <a:lnSpc>
                <a:spcPct val="100000"/>
              </a:lnSpc>
            </a:pPr>
            <a:r>
              <a:rPr lang="en-US" sz="2800" dirty="0"/>
              <a:t>Protists</a:t>
            </a:r>
          </a:p>
          <a:p>
            <a:pPr lvl="2" eaLnBrk="0" hangingPunct="0">
              <a:lnSpc>
                <a:spcPct val="100000"/>
              </a:lnSpc>
            </a:pPr>
            <a:r>
              <a:rPr lang="en-US" sz="2800" dirty="0"/>
              <a:t>Fungi</a:t>
            </a:r>
          </a:p>
          <a:p>
            <a:pPr lvl="2" eaLnBrk="0" hangingPunct="0"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</a:rPr>
              <a:t>Plants</a:t>
            </a:r>
          </a:p>
          <a:p>
            <a:pPr lvl="2" eaLnBrk="0" hangingPunct="0"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</a:rPr>
              <a:t>Animals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3434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84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914400" y="1447801"/>
          <a:ext cx="7848600" cy="3318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474123">
                <a:tc>
                  <a:txBody>
                    <a:bodyPr/>
                    <a:lstStyle/>
                    <a:p>
                      <a:r>
                        <a:rPr lang="en-US" sz="2400" b="1" dirty="0"/>
                        <a:t>Kingdom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1"/>
                        <a:t>Animalia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1"/>
                        <a:t>Animalia</a:t>
                      </a:r>
                      <a:endParaRPr lang="en-US" sz="2400"/>
                    </a:p>
                  </a:txBody>
                  <a:tcPr anchor="ctr"/>
                </a:tc>
              </a:tr>
              <a:tr h="474123">
                <a:tc>
                  <a:txBody>
                    <a:bodyPr/>
                    <a:lstStyle/>
                    <a:p>
                      <a:r>
                        <a:rPr lang="en-US" sz="2400" b="1" dirty="0"/>
                        <a:t>Phylum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1"/>
                        <a:t>Chordata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1"/>
                        <a:t>Chordata</a:t>
                      </a:r>
                      <a:endParaRPr lang="en-US" sz="2400"/>
                    </a:p>
                  </a:txBody>
                  <a:tcPr anchor="ctr"/>
                </a:tc>
              </a:tr>
              <a:tr h="474123">
                <a:tc>
                  <a:txBody>
                    <a:bodyPr/>
                    <a:lstStyle/>
                    <a:p>
                      <a:r>
                        <a:rPr lang="en-US" sz="2400" b="1" dirty="0"/>
                        <a:t>Class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1"/>
                        <a:t>Mammalia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1"/>
                        <a:t>Mammalia</a:t>
                      </a:r>
                      <a:endParaRPr lang="en-US" sz="2400"/>
                    </a:p>
                  </a:txBody>
                  <a:tcPr anchor="ctr"/>
                </a:tc>
              </a:tr>
              <a:tr h="474123">
                <a:tc>
                  <a:txBody>
                    <a:bodyPr/>
                    <a:lstStyle/>
                    <a:p>
                      <a:r>
                        <a:rPr lang="en-US" sz="2400" b="1" dirty="0"/>
                        <a:t>Order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Carnivora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Primata</a:t>
                      </a:r>
                      <a:r>
                        <a:rPr lang="en-US" sz="2400" i="1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</a:tr>
              <a:tr h="474123">
                <a:tc>
                  <a:txBody>
                    <a:bodyPr/>
                    <a:lstStyle/>
                    <a:p>
                      <a:r>
                        <a:rPr lang="en-US" sz="2400" b="1" dirty="0"/>
                        <a:t>Family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Canidae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Hominidae</a:t>
                      </a:r>
                      <a:endParaRPr lang="en-US" sz="2400" dirty="0"/>
                    </a:p>
                  </a:txBody>
                  <a:tcPr anchor="ctr"/>
                </a:tc>
              </a:tr>
              <a:tr h="47412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Genus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Canis</a:t>
                      </a:r>
                      <a:endParaRPr lang="en-US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Homo</a:t>
                      </a:r>
                      <a:endParaRPr lang="en-US" sz="2400" i="1" dirty="0"/>
                    </a:p>
                  </a:txBody>
                  <a:tcPr anchor="ctr"/>
                </a:tc>
              </a:tr>
              <a:tr h="47412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Species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familiaris</a:t>
                      </a:r>
                      <a:endParaRPr lang="en-US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sapiens</a:t>
                      </a:r>
                      <a:endParaRPr lang="en-US" sz="2400" i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Naming and Classifying Microorganisms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Carolus Linnaeus (1735) established the system of scientific nomenclature.</a:t>
            </a:r>
          </a:p>
          <a:p>
            <a:r>
              <a:rPr lang="en-US" dirty="0"/>
              <a:t>Each organism has two names: the genus and specific epithet</a:t>
            </a:r>
            <a:r>
              <a:rPr lang="en-US" dirty="0" smtClean="0"/>
              <a:t>.</a:t>
            </a:r>
          </a:p>
          <a:p>
            <a:r>
              <a:rPr lang="en-US" dirty="0"/>
              <a:t>Are italicized or underlined. The genus is capitalized and the specific epithet is lower case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u="sng" dirty="0" smtClean="0"/>
              <a:t>Homo</a:t>
            </a:r>
            <a:r>
              <a:rPr lang="en-US" dirty="0" smtClean="0"/>
              <a:t> </a:t>
            </a:r>
            <a:r>
              <a:rPr lang="en-US" u="sng" dirty="0" smtClean="0"/>
              <a:t>sapiens</a:t>
            </a:r>
          </a:p>
          <a:p>
            <a:pPr lvl="1">
              <a:buNone/>
            </a:pPr>
            <a:r>
              <a:rPr lang="en-US" sz="2600" i="1" dirty="0" smtClean="0"/>
              <a:t>     Homo sapiens</a:t>
            </a:r>
            <a:endParaRPr lang="en-US" sz="2600" i="1" u="sng" dirty="0"/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267200" cy="4705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55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600"/>
            <a:ext cx="8496300" cy="1143000"/>
          </a:xfrm>
          <a:solidFill>
            <a:srgbClr val="FFFF00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ea typeface="宋体" pitchFamily="2" charset="-122"/>
              </a:rPr>
              <a:t>How to Study Medical Microbiology?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84213" y="2343150"/>
            <a:ext cx="8135937" cy="588963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ea typeface="宋体" pitchFamily="2" charset="-122"/>
              </a:rPr>
              <a:t>Fundamentals of Microbiology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84213" y="3487738"/>
            <a:ext cx="3527425" cy="588962"/>
          </a:xfrm>
          <a:prstGeom prst="rect">
            <a:avLst/>
          </a:prstGeom>
          <a:solidFill>
            <a:srgbClr val="CCFF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ea typeface="宋体" pitchFamily="2" charset="-122"/>
              </a:rPr>
              <a:t>Bacteriology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84213" y="4711700"/>
            <a:ext cx="3527425" cy="588963"/>
          </a:xfrm>
          <a:prstGeom prst="rect">
            <a:avLst/>
          </a:prstGeom>
          <a:solidFill>
            <a:srgbClr val="CCFF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ea typeface="宋体" pitchFamily="2" charset="-122"/>
              </a:rPr>
              <a:t>Virology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684213" y="5935663"/>
            <a:ext cx="3527425" cy="588962"/>
          </a:xfrm>
          <a:prstGeom prst="rect">
            <a:avLst/>
          </a:prstGeom>
          <a:solidFill>
            <a:srgbClr val="CCFF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ea typeface="宋体" pitchFamily="2" charset="-122"/>
              </a:rPr>
              <a:t>Mycology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500563" y="3284538"/>
            <a:ext cx="4319587" cy="2031325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b="1" dirty="0">
                <a:ea typeface="宋体" pitchFamily="2" charset="-122"/>
              </a:rPr>
              <a:t>Biological Properties</a:t>
            </a:r>
          </a:p>
          <a:p>
            <a:pPr lvl="1">
              <a:buFontTx/>
              <a:buChar char="•"/>
            </a:pPr>
            <a:r>
              <a:rPr lang="en-US" altLang="zh-CN" dirty="0">
                <a:ea typeface="宋体" pitchFamily="2" charset="-122"/>
              </a:rPr>
              <a:t>Morphology, identification, </a:t>
            </a:r>
          </a:p>
          <a:p>
            <a:pPr>
              <a:buFontTx/>
              <a:buChar char="•"/>
            </a:pPr>
            <a:r>
              <a:rPr lang="en-US" altLang="zh-CN" b="1" dirty="0">
                <a:ea typeface="宋体" pitchFamily="2" charset="-122"/>
              </a:rPr>
              <a:t>Pathogenesis and Pathology</a:t>
            </a:r>
          </a:p>
          <a:p>
            <a:pPr lvl="1">
              <a:buFontTx/>
              <a:buChar char="•"/>
            </a:pPr>
            <a:r>
              <a:rPr lang="en-US" altLang="zh-CN" dirty="0">
                <a:ea typeface="宋体" pitchFamily="2" charset="-122"/>
              </a:rPr>
              <a:t>Clinical findings</a:t>
            </a:r>
          </a:p>
          <a:p>
            <a:pPr>
              <a:buFontTx/>
              <a:buChar char="•"/>
            </a:pPr>
            <a:r>
              <a:rPr lang="en-US" altLang="zh-CN" b="1" dirty="0">
                <a:ea typeface="宋体" pitchFamily="2" charset="-122"/>
              </a:rPr>
              <a:t>Diagnostic Laboratory </a:t>
            </a:r>
            <a:r>
              <a:rPr lang="en-US" altLang="zh-CN" b="1" dirty="0" smtClean="0">
                <a:ea typeface="宋体" pitchFamily="2" charset="-122"/>
              </a:rPr>
              <a:t>Tests</a:t>
            </a:r>
            <a:endParaRPr lang="en-US" altLang="zh-CN" b="1" dirty="0">
              <a:ea typeface="宋体" pitchFamily="2" charset="-122"/>
            </a:endParaRPr>
          </a:p>
          <a:p>
            <a:pPr>
              <a:buFontTx/>
              <a:buChar char="•"/>
            </a:pPr>
            <a:r>
              <a:rPr lang="en-US" altLang="zh-CN" b="1" dirty="0">
                <a:ea typeface="宋体" pitchFamily="2" charset="-122"/>
              </a:rPr>
              <a:t>Treatment &amp; Prevention</a:t>
            </a:r>
          </a:p>
          <a:p>
            <a:pPr lvl="1">
              <a:buFontTx/>
              <a:buChar char="•"/>
            </a:pPr>
            <a:r>
              <a:rPr lang="en-US" altLang="zh-CN" dirty="0">
                <a:ea typeface="宋体" pitchFamily="2" charset="-122"/>
              </a:rPr>
              <a:t>Epidemiology &amp; Control </a:t>
            </a:r>
          </a:p>
        </p:txBody>
      </p:sp>
    </p:spTree>
    <p:extLst>
      <p:ext uri="{BB962C8B-B14F-4D97-AF65-F5344CB8AC3E}">
        <p14:creationId xmlns:p14="http://schemas.microsoft.com/office/powerpoint/2010/main" xmlns="" val="3414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1" grpId="0" animBg="1"/>
      <p:bldP spid="60422" grpId="0" animBg="1"/>
      <p:bldP spid="60423" grpId="0" animBg="1"/>
      <p:bldP spid="604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Basic Classification of Microorganism</a:t>
            </a:r>
            <a:endParaRPr lang="en-IN" sz="4000" b="1" dirty="0">
              <a:solidFill>
                <a:srgbClr val="00206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Eukaryotes</a:t>
            </a: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Large in size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Mitochondria Present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Membrane bound Nucleus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Eg  Algae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    Protozoa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    Fungi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    Slime Moulds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Contains all enzymes for production of metabolic energy</a:t>
            </a:r>
            <a:endParaRPr lang="en-IN" sz="2400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Prokaryotes</a:t>
            </a:r>
            <a:endParaRPr lang="en-US" sz="40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 Small in Size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 DNA not separated from cytoplasm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   Mitochondria absent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 Eg  Bacteria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Contains all enzymes like Eukaryotes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23733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8048214"/>
              </p:ext>
            </p:extLst>
          </p:nvPr>
        </p:nvGraphicFramePr>
        <p:xfrm>
          <a:off x="-76200" y="1371600"/>
          <a:ext cx="9220200" cy="5334001"/>
        </p:xfrm>
        <a:graphic>
          <a:graphicData uri="http://schemas.openxmlformats.org/drawingml/2006/table">
            <a:tbl>
              <a:tblPr/>
              <a:tblGrid>
                <a:gridCol w="4610100"/>
                <a:gridCol w="4610100"/>
              </a:tblGrid>
              <a:tr h="4103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719D7"/>
                          </a:solidFill>
                          <a:latin typeface="Times New Roman"/>
                          <a:ea typeface="Times New Roman"/>
                        </a:rPr>
                        <a:t>Prokaryotic cells</a:t>
                      </a:r>
                      <a:endParaRPr lang="en-US" sz="1800" dirty="0">
                        <a:solidFill>
                          <a:srgbClr val="2719D7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719D7"/>
                          </a:solidFill>
                          <a:latin typeface="Times New Roman"/>
                          <a:ea typeface="Times New Roman"/>
                        </a:rPr>
                        <a:t>Eukaryote cells </a:t>
                      </a:r>
                      <a:endParaRPr lang="en-US" sz="1800" dirty="0">
                        <a:solidFill>
                          <a:srgbClr val="2719D7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Small cell (&lt; 5µm)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Larger cells (&gt; 10 µm)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Always unicellular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Often multicellular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No nucleus or any membrane bound organelles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Always have nucleus and membranes bound organelles.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DNA circular, without proteins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DNA is linear and associated with proteins to form chromatin.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Ribosomes are small 70S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Ribosomes are large 80S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No cytoskeleton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Always have cytoskeleton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Motility by rigid rotating flagellum made from flagellin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Motility by flexible waving cilia or flagella made from tubulins.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Cell division is by binary fission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Cell division is by meiosis and mitosis.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Reproduction is always asexual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Reproduction is sexual and asexual.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53" name="Rectangle 1"/>
          <p:cNvSpPr>
            <a:spLocks noChangeArrowheads="1"/>
          </p:cNvSpPr>
          <p:nvPr/>
        </p:nvSpPr>
        <p:spPr bwMode="auto">
          <a:xfrm>
            <a:off x="685800" y="409972"/>
            <a:ext cx="73152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Summary of differences between prokaryote and eukaryote cells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8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Bacteria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Prokaryotes</a:t>
            </a:r>
          </a:p>
          <a:p>
            <a:r>
              <a:rPr lang="en-US" sz="3200" dirty="0"/>
              <a:t>Peptidoglycan cell walls</a:t>
            </a:r>
          </a:p>
          <a:p>
            <a:r>
              <a:rPr lang="en-US" sz="3200" dirty="0"/>
              <a:t>Binary fission</a:t>
            </a:r>
          </a:p>
          <a:p>
            <a:r>
              <a:rPr lang="en-US" sz="3200" dirty="0"/>
              <a:t>For energy, use organic chemicals, inorganic chemicals, or photosynthesis</a:t>
            </a:r>
          </a:p>
          <a:p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2672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59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68313" y="804863"/>
            <a:ext cx="8280400" cy="769441"/>
          </a:xfrm>
          <a:prstGeom prst="rect">
            <a:avLst/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00FFFF"/>
                </a:solidFill>
                <a:ea typeface="宋体" pitchFamily="2" charset="-122"/>
              </a:rPr>
              <a:t>Pathogenic Prokaryotes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908175" y="2819400"/>
            <a:ext cx="6840538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Mycoplasma</a:t>
            </a:r>
            <a:endParaRPr lang="en-US" altLang="zh-CN" dirty="0">
              <a:solidFill>
                <a:schemeClr val="accent2"/>
              </a:solidFill>
              <a:ea typeface="宋体" pitchFamily="2" charset="-122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908175" y="2082800"/>
            <a:ext cx="6840538" cy="466725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Bacteria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908175" y="3557588"/>
            <a:ext cx="6840538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Spirochetes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908175" y="5032375"/>
            <a:ext cx="6840538" cy="4667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Rickettsia</a:t>
            </a:r>
            <a:endParaRPr lang="en-US" altLang="zh-CN" dirty="0">
              <a:solidFill>
                <a:schemeClr val="accent2"/>
              </a:solidFill>
              <a:ea typeface="宋体" pitchFamily="2" charset="-122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908175" y="4294188"/>
            <a:ext cx="6840538" cy="36933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Chlamydiae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908175" y="5770563"/>
            <a:ext cx="6840538" cy="369332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bg2"/>
                </a:solidFill>
                <a:ea typeface="宋体" pitchFamily="2" charset="-122"/>
              </a:rPr>
              <a:t>Actinomyces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392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6" grpId="0" animBg="1"/>
      <p:bldP spid="56328" grpId="0" animBg="1"/>
      <p:bldP spid="56329" grpId="0" animBg="1"/>
      <p:bldP spid="56330" grpId="0" animBg="1"/>
      <p:bldP spid="563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68313" y="804863"/>
            <a:ext cx="8280400" cy="830997"/>
          </a:xfrm>
          <a:prstGeom prst="rect">
            <a:avLst/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0FFFF"/>
                </a:solidFill>
                <a:ea typeface="宋体" pitchFamily="2" charset="-122"/>
              </a:rPr>
              <a:t>Viruses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908175" y="3500438"/>
            <a:ext cx="6840538" cy="15621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Viruses lack many of the attributes of cells, including the ability to replicate. Only when it infects a cell does a virus acquire the key attribute of a living system: </a:t>
            </a:r>
            <a:r>
              <a:rPr lang="en-US" altLang="zh-CN" dirty="0">
                <a:solidFill>
                  <a:schemeClr val="accent2"/>
                </a:solidFill>
                <a:ea typeface="宋体" pitchFamily="2" charset="-122"/>
              </a:rPr>
              <a:t>reproduction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908175" y="2082800"/>
            <a:ext cx="6840538" cy="1196975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A viral particle consists of a nucleic acid molecule, either DNA or RNA, enclosed in a protein coat, or capsid</a:t>
            </a:r>
          </a:p>
        </p:txBody>
      </p:sp>
      <p:pic>
        <p:nvPicPr>
          <p:cNvPr id="53255" name="Picture 7" descr="Virus_Ade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1143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908175" y="5256213"/>
            <a:ext cx="6840538" cy="11969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Viruses are known to infect all cells, including microbial cells. Host-virus interactions tend to be highly specific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58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4" grpId="0" animBg="1"/>
      <p:bldP spid="532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ea typeface="黑体" pitchFamily="2" charset="-122"/>
              </a:rPr>
              <a:t>Discovery of Virus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76400"/>
            <a:ext cx="4191000" cy="4114800"/>
          </a:xfrm>
        </p:spPr>
        <p:txBody>
          <a:bodyPr/>
          <a:lstStyle/>
          <a:p>
            <a:r>
              <a:rPr lang="en-US" altLang="zh-CN" sz="2800" dirty="0">
                <a:ea typeface="黑体" pitchFamily="2" charset="-122"/>
              </a:rPr>
              <a:t>Iwanovski</a:t>
            </a:r>
          </a:p>
          <a:p>
            <a:pPr lvl="1"/>
            <a:r>
              <a:rPr lang="en-US" altLang="zh-CN" sz="2400" dirty="0">
                <a:ea typeface="黑体" pitchFamily="2" charset="-122"/>
              </a:rPr>
              <a:t>a Russian chemist, 1892</a:t>
            </a:r>
          </a:p>
          <a:p>
            <a:pPr lvl="1"/>
            <a:r>
              <a:rPr lang="en-US" altLang="zh-CN" sz="2400" dirty="0">
                <a:ea typeface="黑体" pitchFamily="2" charset="-122"/>
              </a:rPr>
              <a:t>Tobacco Mosaic Disease</a:t>
            </a:r>
            <a:endParaRPr lang="zh-CN" altLang="en-US" sz="2400" dirty="0">
              <a:ea typeface="黑体" pitchFamily="2" charset="-122"/>
            </a:endParaRPr>
          </a:p>
          <a:p>
            <a:r>
              <a:rPr lang="en-US" altLang="zh-CN" sz="2800" dirty="0">
                <a:ea typeface="黑体" pitchFamily="2" charset="-122"/>
              </a:rPr>
              <a:t>Beijerinck confirmed</a:t>
            </a:r>
          </a:p>
          <a:p>
            <a:endParaRPr lang="en-US" altLang="zh-CN" sz="2800" dirty="0">
              <a:ea typeface="宋体" pitchFamily="2" charset="-122"/>
            </a:endParaRPr>
          </a:p>
          <a:p>
            <a:r>
              <a:rPr lang="en-US" altLang="zh-CN" sz="2800" dirty="0">
                <a:ea typeface="宋体" pitchFamily="2" charset="-122"/>
              </a:rPr>
              <a:t>Walter Reed, USA</a:t>
            </a:r>
          </a:p>
          <a:p>
            <a:pPr lvl="1"/>
            <a:r>
              <a:rPr lang="en-US" altLang="zh-CN" sz="2400" dirty="0">
                <a:ea typeface="黑体" pitchFamily="2" charset="-122"/>
              </a:rPr>
              <a:t>Yellow fever virus</a:t>
            </a:r>
          </a:p>
          <a:p>
            <a:pPr lvl="1"/>
            <a:r>
              <a:rPr lang="en-US" altLang="zh-CN" sz="2400" dirty="0">
                <a:ea typeface="黑体" pitchFamily="2" charset="-122"/>
              </a:rPr>
              <a:t>Ist human virus</a:t>
            </a:r>
            <a:endParaRPr lang="zh-CN" altLang="en-US" sz="2400" dirty="0">
              <a:ea typeface="黑体" pitchFamily="2" charset="-122"/>
            </a:endParaRPr>
          </a:p>
        </p:txBody>
      </p:sp>
      <p:pic>
        <p:nvPicPr>
          <p:cNvPr id="185348" name="Picture 4" descr="tobacco mosaic disease, caused by the tobacco mosaic vi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716338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5446713" y="5449888"/>
            <a:ext cx="32226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kumimoji="1" lang="en-US" altLang="zh-CN" i="1" dirty="0">
                <a:ea typeface="宋体" pitchFamily="2" charset="-122"/>
              </a:rPr>
              <a:t>Tobacco mosaic disease,</a:t>
            </a:r>
          </a:p>
          <a:p>
            <a:pPr>
              <a:lnSpc>
                <a:spcPct val="70000"/>
              </a:lnSpc>
            </a:pPr>
            <a:r>
              <a:rPr kumimoji="1" lang="en-US" altLang="zh-CN" i="1" dirty="0">
                <a:ea typeface="宋体" pitchFamily="2" charset="-122"/>
              </a:rPr>
              <a:t> caused by the tobacco</a:t>
            </a:r>
          </a:p>
          <a:p>
            <a:pPr>
              <a:lnSpc>
                <a:spcPct val="70000"/>
              </a:lnSpc>
            </a:pPr>
            <a:r>
              <a:rPr kumimoji="1" lang="en-US" altLang="zh-CN" i="1" dirty="0">
                <a:ea typeface="宋体" pitchFamily="2" charset="-122"/>
              </a:rPr>
              <a:t> mosaic virus</a:t>
            </a:r>
          </a:p>
        </p:txBody>
      </p:sp>
    </p:spTree>
    <p:extLst>
      <p:ext uri="{BB962C8B-B14F-4D97-AF65-F5344CB8AC3E}">
        <p14:creationId xmlns:p14="http://schemas.microsoft.com/office/powerpoint/2010/main" xmlns="" val="3468252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Objective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Know the History of medical microbiology</a:t>
            </a:r>
          </a:p>
          <a:p>
            <a:r>
              <a:rPr lang="en-US" sz="3600" dirty="0" smtClean="0"/>
              <a:t>Understands the field of microbiology</a:t>
            </a:r>
          </a:p>
          <a:p>
            <a:r>
              <a:rPr lang="en-US" sz="3600" dirty="0" smtClean="0"/>
              <a:t>Explain the importance of medical microbiology</a:t>
            </a:r>
          </a:p>
          <a:p>
            <a:r>
              <a:rPr lang="en-US" sz="3600" dirty="0" smtClean="0"/>
              <a:t>Explain laboratory safety</a:t>
            </a:r>
          </a:p>
          <a:p>
            <a:r>
              <a:rPr lang="en-US" sz="3600" dirty="0" smtClean="0"/>
              <a:t>List essential topics in medical microbiology</a:t>
            </a:r>
          </a:p>
          <a:p>
            <a:r>
              <a:rPr lang="en-US" sz="3600" dirty="0" smtClean="0"/>
              <a:t>Know and understand the laboratory procedure involved in microbiology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68313" y="804863"/>
            <a:ext cx="8280400" cy="769441"/>
          </a:xfrm>
          <a:prstGeom prst="rect">
            <a:avLst/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FFFF"/>
                </a:solidFill>
                <a:ea typeface="宋体" pitchFamily="2" charset="-122"/>
              </a:rPr>
              <a:t>Prion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908175" y="1844675"/>
            <a:ext cx="6840538" cy="83185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A kind of infectious protein that can resist the digestion of proteinase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908175" y="2922588"/>
            <a:ext cx="6840538" cy="646331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The cellular form of the prion protein (PrPc) is encoded by the host’s chromosomal DNA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908175" y="4000500"/>
            <a:ext cx="6840538" cy="646331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An abnormal isoform of this protein (PrPres) is the only known component of the prion and is associated with transmissibility. 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908175" y="5445125"/>
            <a:ext cx="6840538" cy="92333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宋体" pitchFamily="2" charset="-122"/>
              </a:rPr>
              <a:t>Kuru, Creutzfeldt-Jakob disease (CJD), Gerstmann-</a:t>
            </a:r>
          </a:p>
          <a:p>
            <a:r>
              <a:rPr lang="en-US" altLang="zh-CN" dirty="0">
                <a:solidFill>
                  <a:schemeClr val="bg1"/>
                </a:solidFill>
                <a:ea typeface="宋体" pitchFamily="2" charset="-122"/>
              </a:rPr>
              <a:t>Sträussler-Scheinker disease, fatal familial insomnia</a:t>
            </a:r>
          </a:p>
          <a:p>
            <a:r>
              <a:rPr lang="en-US" altLang="zh-CN" dirty="0">
                <a:solidFill>
                  <a:schemeClr val="bg1"/>
                </a:solidFill>
                <a:ea typeface="宋体" pitchFamily="2" charset="-122"/>
              </a:rPr>
              <a:t>, and Bovine spongiform encephalopathy (BSE)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21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  <p:bldP spid="58375" grpId="0" animBg="1"/>
      <p:bldP spid="58377" grpId="0" animBg="1"/>
      <p:bldP spid="5837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68313" y="804863"/>
            <a:ext cx="8280400" cy="769441"/>
          </a:xfrm>
          <a:prstGeom prst="rect">
            <a:avLst/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FFFF"/>
                </a:solidFill>
                <a:ea typeface="宋体" pitchFamily="2" charset="-122"/>
              </a:rPr>
              <a:t>Viroid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908175" y="1844675"/>
            <a:ext cx="6840538" cy="1196975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Small, single-stranded, covalently closed circular RNA molecules existing as highly base-paired</a:t>
            </a:r>
          </a:p>
          <a:p>
            <a:r>
              <a:rPr lang="en-US" altLang="zh-CN" dirty="0">
                <a:ea typeface="宋体" pitchFamily="2" charset="-122"/>
              </a:rPr>
              <a:t>rod-like structures; they do not possess capsids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908175" y="3284538"/>
            <a:ext cx="6840538" cy="11969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They range in size from 246 to 375 nucleotides in length. The extracellular form of the viroid is naked RNA—there is no capsid of any kind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908175" y="3984625"/>
            <a:ext cx="6840538" cy="1196975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The RNA molecule contains no protein-encoding genes, and the viroid is therefore totally dependent on host functions for its replication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908175" y="4798874"/>
            <a:ext cx="6840538" cy="1754326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宋体" pitchFamily="2" charset="-122"/>
              </a:rPr>
              <a:t>The RNAs of viroids have been shown to contain</a:t>
            </a:r>
          </a:p>
          <a:p>
            <a:r>
              <a:rPr lang="en-US" altLang="zh-CN" dirty="0">
                <a:solidFill>
                  <a:schemeClr val="bg1"/>
                </a:solidFill>
                <a:ea typeface="宋体" pitchFamily="2" charset="-122"/>
              </a:rPr>
              <a:t>inverted repeated base sequences at their 3' and 5' ends, a characteristic of transposable elements and retroviruses. Thus, it is likely that they have evolved</a:t>
            </a:r>
          </a:p>
          <a:p>
            <a:r>
              <a:rPr lang="en-US" altLang="zh-CN" dirty="0">
                <a:solidFill>
                  <a:schemeClr val="bg1"/>
                </a:solidFill>
                <a:ea typeface="宋体" pitchFamily="2" charset="-122"/>
              </a:rPr>
              <a:t>from transposable elements or retroviruses by the deletion of internal sequences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28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8" grpId="0" animBg="1"/>
      <p:bldP spid="59399" grpId="0" animBg="1"/>
      <p:bldP spid="5940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127125" y="1716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b="1" dirty="0">
              <a:latin typeface="Arial" charset="0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262890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IN" dirty="0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685800" y="1524000"/>
            <a:ext cx="4308475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1928: </a:t>
            </a:r>
            <a:r>
              <a:rPr lang="en-US" sz="2800" b="1" dirty="0">
                <a:solidFill>
                  <a:srgbClr val="05050B"/>
                </a:solidFill>
                <a:latin typeface="Arial" charset="0"/>
              </a:rPr>
              <a:t>Alexander Fleming</a:t>
            </a:r>
            <a:r>
              <a:rPr lang="en-US" sz="2800" b="1" dirty="0">
                <a:latin typeface="Arial" charset="0"/>
              </a:rPr>
              <a:t> discovered the first antibiotic.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He observed that </a:t>
            </a:r>
            <a:r>
              <a:rPr lang="en-US" sz="2800" b="1" i="1" dirty="0">
                <a:latin typeface="Arial" charset="0"/>
              </a:rPr>
              <a:t>Penicillium</a:t>
            </a:r>
            <a:r>
              <a:rPr lang="en-US" sz="2800" b="1" dirty="0">
                <a:latin typeface="Arial" charset="0"/>
              </a:rPr>
              <a:t> fungus made an antibiotic, penicillin, that killed </a:t>
            </a:r>
            <a:r>
              <a:rPr lang="en-US" sz="2800" b="1" i="1" dirty="0">
                <a:latin typeface="Arial" charset="0"/>
              </a:rPr>
              <a:t>S. aureus</a:t>
            </a:r>
            <a:r>
              <a:rPr lang="en-US" sz="2800" b="1" dirty="0">
                <a:latin typeface="Arial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1940s: Penicillin was tested clinically and mass produced.</a:t>
            </a:r>
            <a:endParaRPr lang="en-US" sz="2800" b="1" i="1" dirty="0">
              <a:latin typeface="Arial" charset="0"/>
            </a:endParaRPr>
          </a:p>
        </p:txBody>
      </p:sp>
      <p:pic>
        <p:nvPicPr>
          <p:cNvPr id="31751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87" r="11809" b="9079"/>
          <a:stretch>
            <a:fillRect/>
          </a:stretch>
        </p:blipFill>
        <p:spPr bwMode="auto">
          <a:xfrm>
            <a:off x="5024438" y="1524000"/>
            <a:ext cx="3938587" cy="4960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Scientific era of Antibiotics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66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98438"/>
            <a:ext cx="7772400" cy="1143000"/>
          </a:xfrm>
          <a:solidFill>
            <a:srgbClr val="FFFF00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ea typeface="黑体" pitchFamily="2" charset="-122"/>
              </a:rPr>
              <a:t>Discovery </a:t>
            </a:r>
            <a:r>
              <a:rPr lang="en-US" altLang="zh-CN" sz="4800" b="1" dirty="0">
                <a:solidFill>
                  <a:srgbClr val="FF0000"/>
                </a:solidFill>
                <a:ea typeface="黑体" pitchFamily="2" charset="-122"/>
              </a:rPr>
              <a:t>of Antibiotics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304925"/>
            <a:ext cx="8153400" cy="4114800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ea typeface="宋体" pitchFamily="2" charset="-122"/>
              </a:rPr>
              <a:t>Alexander Fleming (1881-1955)</a:t>
            </a:r>
          </a:p>
          <a:p>
            <a:pPr>
              <a:buFontTx/>
              <a:buNone/>
            </a:pPr>
            <a:endParaRPr lang="en-US" altLang="zh-CN" sz="1400" b="1" dirty="0">
              <a:latin typeface="Verdana" pitchFamily="34" charset="0"/>
              <a:ea typeface="楷体_GB2312" pitchFamily="49" charset="-122"/>
            </a:endParaRPr>
          </a:p>
          <a:p>
            <a:pPr>
              <a:buFontTx/>
              <a:buNone/>
            </a:pPr>
            <a:endParaRPr lang="en-US" altLang="zh-CN" sz="1400" b="1" dirty="0">
              <a:latin typeface="Verdana" pitchFamily="34" charset="0"/>
              <a:ea typeface="楷体_GB2312" pitchFamily="49" charset="-122"/>
            </a:endParaRPr>
          </a:p>
          <a:p>
            <a:pPr>
              <a:buFontTx/>
              <a:buNone/>
            </a:pPr>
            <a:endParaRPr lang="en-US" altLang="zh-CN" sz="1400" b="1" dirty="0">
              <a:latin typeface="Verdana" pitchFamily="34" charset="0"/>
              <a:ea typeface="楷体_GB2312" pitchFamily="49" charset="-122"/>
            </a:endParaRPr>
          </a:p>
          <a:p>
            <a:pPr>
              <a:buFontTx/>
              <a:buNone/>
            </a:pPr>
            <a:endParaRPr lang="en-US" altLang="zh-CN" sz="1400" b="1" dirty="0">
              <a:latin typeface="Verdana" pitchFamily="34" charset="0"/>
              <a:ea typeface="楷体_GB2312" pitchFamily="49" charset="-122"/>
            </a:endParaRPr>
          </a:p>
          <a:p>
            <a:pPr>
              <a:buFontTx/>
              <a:buNone/>
            </a:pPr>
            <a:endParaRPr lang="en-US" altLang="zh-CN" sz="1400" b="1" dirty="0">
              <a:latin typeface="Verdana" pitchFamily="34" charset="0"/>
              <a:ea typeface="楷体_GB2312" pitchFamily="49" charset="-122"/>
            </a:endParaRPr>
          </a:p>
          <a:p>
            <a:pPr>
              <a:buFontTx/>
              <a:buNone/>
            </a:pPr>
            <a:endParaRPr lang="en-US" altLang="zh-CN" sz="1400" b="1" dirty="0">
              <a:latin typeface="Verdana" pitchFamily="34" charset="0"/>
              <a:ea typeface="楷体_GB2312" pitchFamily="49" charset="-122"/>
            </a:endParaRPr>
          </a:p>
          <a:p>
            <a:pPr>
              <a:buFontTx/>
              <a:buNone/>
            </a:pPr>
            <a:endParaRPr lang="en-US" altLang="zh-CN" sz="1400" b="1" dirty="0">
              <a:latin typeface="Verdana" pitchFamily="34" charset="0"/>
              <a:ea typeface="楷体_GB2312" pitchFamily="49" charset="-122"/>
            </a:endParaRPr>
          </a:p>
          <a:p>
            <a:pPr>
              <a:buFontTx/>
              <a:buNone/>
            </a:pPr>
            <a:endParaRPr lang="en-US" altLang="zh-CN" sz="1400" b="1" dirty="0">
              <a:latin typeface="Verdana" pitchFamily="34" charset="0"/>
              <a:ea typeface="楷体_GB2312" pitchFamily="49" charset="-122"/>
            </a:endParaRPr>
          </a:p>
          <a:p>
            <a:pPr>
              <a:buFontTx/>
              <a:buNone/>
            </a:pPr>
            <a:endParaRPr lang="en-US" altLang="zh-CN" sz="1400" b="1" dirty="0">
              <a:latin typeface="Verdana" pitchFamily="34" charset="0"/>
              <a:ea typeface="楷体_GB2312" pitchFamily="49" charset="-122"/>
            </a:endParaRPr>
          </a:p>
          <a:p>
            <a:pPr>
              <a:buFontTx/>
              <a:buNone/>
            </a:pPr>
            <a:endParaRPr lang="en-US" altLang="zh-CN" sz="1400" b="1" dirty="0">
              <a:latin typeface="Verdana" pitchFamily="34" charset="0"/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en-US" altLang="zh-CN" sz="1600" dirty="0">
                <a:ea typeface="楷体_GB2312" pitchFamily="49" charset="-122"/>
              </a:rPr>
              <a:t>      Sir Alexander Fleming               Ernst Boris Chain             Sir Howard Walter Florey</a:t>
            </a:r>
          </a:p>
        </p:txBody>
      </p:sp>
      <p:grpSp>
        <p:nvGrpSpPr>
          <p:cNvPr id="187396" name="Group 4"/>
          <p:cNvGrpSpPr>
            <a:grpSpLocks/>
          </p:cNvGrpSpPr>
          <p:nvPr/>
        </p:nvGrpSpPr>
        <p:grpSpPr bwMode="auto">
          <a:xfrm>
            <a:off x="971550" y="1798638"/>
            <a:ext cx="7543800" cy="5086350"/>
            <a:chOff x="672" y="1008"/>
            <a:chExt cx="4752" cy="3204"/>
          </a:xfrm>
        </p:grpSpPr>
        <p:pic>
          <p:nvPicPr>
            <p:cNvPr id="187397" name="Picture 5" descr="flem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" y="1008"/>
              <a:ext cx="1157" cy="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398" name="Picture 6" descr="chai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008"/>
              <a:ext cx="1157" cy="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399" name="Picture 7" descr="flore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008"/>
              <a:ext cx="1157" cy="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400" name="Picture 8" descr="note that growth of the bacteria Staphylococcus aureus is inhibited in the area surrounding the invading penicillin-secreting Penicillium mold colon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832"/>
              <a:ext cx="1440" cy="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401" name="Picture 9" descr="penicilli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037"/>
              <a:ext cx="3264" cy="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4894687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ea typeface="宋体" pitchFamily="2" charset="-122"/>
              </a:rPr>
              <a:t>Microbes are used to produce Antibiotics</a:t>
            </a:r>
          </a:p>
        </p:txBody>
      </p:sp>
      <p:pic>
        <p:nvPicPr>
          <p:cNvPr id="152580" name="Picture 4" descr="penicilli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800" y="1981200"/>
            <a:ext cx="4419600" cy="4572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2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420938"/>
            <a:ext cx="4343400" cy="3675062"/>
          </a:xfrm>
        </p:spPr>
        <p:txBody>
          <a:bodyPr/>
          <a:lstStyle/>
          <a:p>
            <a:r>
              <a:rPr lang="en-US" altLang="zh-CN" sz="2800" dirty="0">
                <a:ea typeface="宋体" pitchFamily="2" charset="-122"/>
              </a:rPr>
              <a:t>Penicillin</a:t>
            </a:r>
          </a:p>
          <a:p>
            <a:endParaRPr lang="en-US" altLang="zh-CN" sz="2800" dirty="0">
              <a:ea typeface="宋体" pitchFamily="2" charset="-122"/>
            </a:endParaRPr>
          </a:p>
          <a:p>
            <a:r>
              <a:rPr lang="en-US" altLang="zh-CN" sz="2800" dirty="0">
                <a:ea typeface="宋体" pitchFamily="2" charset="-122"/>
              </a:rPr>
              <a:t>Mold </a:t>
            </a:r>
          </a:p>
          <a:p>
            <a:pPr lvl="1"/>
            <a:r>
              <a:rPr lang="en-US" altLang="zh-CN" sz="2400" i="1" dirty="0" smtClean="0">
                <a:ea typeface="宋体" pitchFamily="2" charset="-122"/>
              </a:rPr>
              <a:t>Pencillium </a:t>
            </a:r>
            <a:r>
              <a:rPr lang="en-US" altLang="zh-CN" sz="2400" i="1" dirty="0">
                <a:ea typeface="宋体" pitchFamily="2" charset="-122"/>
              </a:rPr>
              <a:t>notatum</a:t>
            </a:r>
          </a:p>
          <a:p>
            <a:endParaRPr lang="en-US" altLang="zh-CN" sz="2800" dirty="0">
              <a:ea typeface="宋体" pitchFamily="2" charset="-122"/>
            </a:endParaRPr>
          </a:p>
          <a:p>
            <a:r>
              <a:rPr lang="en-US" altLang="zh-CN" sz="2800" dirty="0">
                <a:ea typeface="宋体" pitchFamily="2" charset="-122"/>
              </a:rPr>
              <a:t>1928  Alexander Fleming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1B07-C9F5-4524-A539-B6DE55DA6C01}" type="slidenum">
              <a:rPr lang="zh-CN" altLang="en-US" smtClean="0"/>
              <a:pPr/>
              <a:t>34</a:t>
            </a:fld>
            <a:endParaRPr lang="en-US" altLang="zh-C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Dr.T.V.Rao MD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26536869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127125" y="1716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b="1" dirty="0">
              <a:latin typeface="Arial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Modern Developments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62890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IN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09600" y="1630363"/>
            <a:ext cx="7924800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eaLnBrk="0" hangingPunct="0">
              <a:spcBef>
                <a:spcPct val="40000"/>
              </a:spcBef>
              <a:buClr>
                <a:srgbClr val="6699CC"/>
              </a:buClr>
              <a:buFont typeface="Times New Roman" pitchFamily="18" charset="0"/>
              <a:buChar char="•"/>
            </a:pPr>
            <a:r>
              <a:rPr lang="en-US" sz="2800" b="1" dirty="0">
                <a:solidFill>
                  <a:srgbClr val="05050B"/>
                </a:solidFill>
                <a:latin typeface="Arial" charset="0"/>
              </a:rPr>
              <a:t>Bacteriology</a:t>
            </a:r>
            <a:r>
              <a:rPr lang="en-US" sz="2800" b="1" dirty="0">
                <a:latin typeface="Arial" charset="0"/>
              </a:rPr>
              <a:t> is the study of bacteria.</a:t>
            </a:r>
          </a:p>
          <a:p>
            <a:pPr marL="342900" indent="-342900" eaLnBrk="0" hangingPunct="0">
              <a:spcBef>
                <a:spcPct val="40000"/>
              </a:spcBef>
              <a:buClr>
                <a:srgbClr val="6699CC"/>
              </a:buClr>
              <a:buFont typeface="Times New Roman" pitchFamily="18" charset="0"/>
              <a:buChar char="•"/>
            </a:pPr>
            <a:r>
              <a:rPr lang="en-US" sz="2800" b="1" dirty="0">
                <a:solidFill>
                  <a:srgbClr val="05050B"/>
                </a:solidFill>
                <a:latin typeface="Arial" charset="0"/>
              </a:rPr>
              <a:t>Mycology</a:t>
            </a:r>
            <a:r>
              <a:rPr lang="en-US" sz="2800" b="1" dirty="0">
                <a:latin typeface="Arial" charset="0"/>
              </a:rPr>
              <a:t> is the study of fungi.</a:t>
            </a:r>
          </a:p>
          <a:p>
            <a:pPr marL="342900" indent="-342900" eaLnBrk="0" hangingPunct="0">
              <a:spcBef>
                <a:spcPct val="40000"/>
              </a:spcBef>
              <a:buClr>
                <a:srgbClr val="6699CC"/>
              </a:buClr>
              <a:buFont typeface="Times New Roman" pitchFamily="18" charset="0"/>
              <a:buChar char="•"/>
            </a:pPr>
            <a:r>
              <a:rPr lang="en-US" sz="2800" b="1" dirty="0">
                <a:solidFill>
                  <a:srgbClr val="05050B"/>
                </a:solidFill>
                <a:latin typeface="Arial" charset="0"/>
              </a:rPr>
              <a:t>Parasitology</a:t>
            </a:r>
            <a:r>
              <a:rPr lang="en-US" sz="2800" b="1" dirty="0">
                <a:latin typeface="Arial" charset="0"/>
              </a:rPr>
              <a:t> is the study of protozoa and parasitic worms.</a:t>
            </a:r>
          </a:p>
          <a:p>
            <a:pPr marL="342900" indent="-342900" eaLnBrk="0" hangingPunct="0">
              <a:spcBef>
                <a:spcPct val="40000"/>
              </a:spcBef>
              <a:buClr>
                <a:srgbClr val="6699CC"/>
              </a:buClr>
              <a:buFont typeface="Times New Roman" pitchFamily="18" charset="0"/>
              <a:buChar char="•"/>
            </a:pPr>
            <a:r>
              <a:rPr lang="en-US" sz="2800" b="1" dirty="0">
                <a:latin typeface="Arial" charset="0"/>
              </a:rPr>
              <a:t>Recent advances in </a:t>
            </a:r>
            <a:r>
              <a:rPr lang="en-US" sz="2800" b="1" dirty="0">
                <a:solidFill>
                  <a:srgbClr val="05050B"/>
                </a:solidFill>
                <a:latin typeface="Arial" charset="0"/>
              </a:rPr>
              <a:t>genomics</a:t>
            </a:r>
            <a:r>
              <a:rPr lang="en-US" sz="2800" b="1" dirty="0">
                <a:latin typeface="Arial" charset="0"/>
              </a:rPr>
              <a:t>, the study of an organism’s genes, have provided new tools for classifying microorganisms.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91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127125" y="1716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b="1" dirty="0">
              <a:latin typeface="Arial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784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Microbes and Human Disease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62890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IN" dirty="0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838200" y="1676400"/>
            <a:ext cx="7924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eaLnBrk="0" hangingPunct="0">
              <a:spcBef>
                <a:spcPct val="40000"/>
              </a:spcBef>
              <a:buClr>
                <a:srgbClr val="6699CC"/>
              </a:buClr>
              <a:buFont typeface="Times New Roman" pitchFamily="18" charset="0"/>
              <a:buChar char="•"/>
            </a:pPr>
            <a:r>
              <a:rPr lang="en-US" sz="2800" b="1" dirty="0">
                <a:latin typeface="Arial" charset="0"/>
              </a:rPr>
              <a:t>Normal </a:t>
            </a:r>
            <a:r>
              <a:rPr lang="en-US" sz="2800" b="1" dirty="0" smtClean="0">
                <a:latin typeface="Arial" charset="0"/>
              </a:rPr>
              <a:t>micro biota </a:t>
            </a:r>
            <a:r>
              <a:rPr lang="en-US" sz="2800" b="1" dirty="0">
                <a:latin typeface="Arial" charset="0"/>
              </a:rPr>
              <a:t>prevent growth of pathogens.</a:t>
            </a:r>
          </a:p>
          <a:p>
            <a:pPr marL="342900" indent="-342900" eaLnBrk="0" hangingPunct="0">
              <a:spcBef>
                <a:spcPct val="40000"/>
              </a:spcBef>
              <a:buClr>
                <a:srgbClr val="6699CC"/>
              </a:buClr>
              <a:buFont typeface="Times New Roman" pitchFamily="18" charset="0"/>
              <a:buChar char="•"/>
            </a:pPr>
            <a:r>
              <a:rPr lang="en-US" sz="2800" b="1" dirty="0">
                <a:latin typeface="Arial" charset="0"/>
              </a:rPr>
              <a:t>Normal </a:t>
            </a:r>
            <a:r>
              <a:rPr lang="en-US" sz="2800" b="1" dirty="0" smtClean="0">
                <a:latin typeface="Arial" charset="0"/>
              </a:rPr>
              <a:t>micro biota </a:t>
            </a:r>
            <a:r>
              <a:rPr lang="en-US" sz="2800" b="1" dirty="0">
                <a:latin typeface="Arial" charset="0"/>
              </a:rPr>
              <a:t>produce </a:t>
            </a:r>
            <a:r>
              <a:rPr lang="en-US" sz="2800" b="1" dirty="0">
                <a:solidFill>
                  <a:srgbClr val="05050B"/>
                </a:solidFill>
                <a:latin typeface="Arial" charset="0"/>
              </a:rPr>
              <a:t>growth factors</a:t>
            </a:r>
            <a:r>
              <a:rPr lang="en-US" sz="2800" b="1" dirty="0">
                <a:latin typeface="Arial" charset="0"/>
              </a:rPr>
              <a:t> such as folic acid and vitamin K.</a:t>
            </a:r>
          </a:p>
          <a:p>
            <a:pPr marL="342900" indent="-342900" eaLnBrk="0" hangingPunct="0">
              <a:spcBef>
                <a:spcPct val="40000"/>
              </a:spcBef>
              <a:buClr>
                <a:srgbClr val="6699CC"/>
              </a:buClr>
              <a:buFont typeface="Times New Roman" pitchFamily="18" charset="0"/>
              <a:buChar char="•"/>
            </a:pPr>
            <a:r>
              <a:rPr lang="en-US" sz="2800" b="1" dirty="0">
                <a:solidFill>
                  <a:srgbClr val="05050B"/>
                </a:solidFill>
                <a:latin typeface="Arial" charset="0"/>
              </a:rPr>
              <a:t>Resistance</a:t>
            </a:r>
            <a:r>
              <a:rPr lang="en-US" sz="2800" b="1" dirty="0">
                <a:latin typeface="Arial" charset="0"/>
              </a:rPr>
              <a:t> is the ability of the body to ward off disease. </a:t>
            </a:r>
          </a:p>
          <a:p>
            <a:pPr marL="342900" indent="-342900" eaLnBrk="0" hangingPunct="0">
              <a:spcBef>
                <a:spcPct val="40000"/>
              </a:spcBef>
              <a:buClr>
                <a:srgbClr val="6699CC"/>
              </a:buClr>
              <a:buFont typeface="Times New Roman" pitchFamily="18" charset="0"/>
              <a:buChar char="•"/>
            </a:pPr>
            <a:r>
              <a:rPr lang="en-US" sz="2800" b="1" dirty="0">
                <a:latin typeface="Arial" charset="0"/>
              </a:rPr>
              <a:t>Resistance factors include skin, stomach acid, and antimicrobial chemicals.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66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3050"/>
            <a:ext cx="7772400" cy="923925"/>
          </a:xfrm>
          <a:solidFill>
            <a:srgbClr val="FFFF00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ea typeface="宋体" pitchFamily="2" charset="-122"/>
              </a:rPr>
              <a:t>Bacteria - what comes to mind?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339850"/>
            <a:ext cx="7772400" cy="5257800"/>
          </a:xfrm>
          <a:solidFill>
            <a:srgbClr val="CCFFFF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Diseases</a:t>
            </a:r>
          </a:p>
          <a:p>
            <a:r>
              <a:rPr lang="en-US" altLang="zh-CN" dirty="0">
                <a:ea typeface="宋体" pitchFamily="2" charset="-122"/>
              </a:rPr>
              <a:t>Infections</a:t>
            </a:r>
          </a:p>
          <a:p>
            <a:r>
              <a:rPr lang="en-US" altLang="zh-CN" dirty="0">
                <a:ea typeface="宋体" pitchFamily="2" charset="-122"/>
              </a:rPr>
              <a:t>Epidemics</a:t>
            </a:r>
          </a:p>
          <a:p>
            <a:r>
              <a:rPr lang="en-US" altLang="zh-CN" dirty="0">
                <a:ea typeface="宋体" pitchFamily="2" charset="-122"/>
              </a:rPr>
              <a:t>Food Spoilage</a:t>
            </a:r>
          </a:p>
          <a:p>
            <a:r>
              <a:rPr lang="en-US" altLang="zh-CN" dirty="0">
                <a:ea typeface="宋体" pitchFamily="2" charset="-122"/>
              </a:rPr>
              <a:t>Only 1% of all known bacteria cause human diseases</a:t>
            </a:r>
          </a:p>
          <a:p>
            <a:r>
              <a:rPr lang="en-US" altLang="zh-CN" dirty="0">
                <a:ea typeface="宋体" pitchFamily="2" charset="-122"/>
              </a:rPr>
              <a:t>About 4% of all known bacteria cause plant diseases</a:t>
            </a:r>
          </a:p>
          <a:p>
            <a:r>
              <a:rPr lang="en-US" altLang="zh-CN" dirty="0">
                <a:ea typeface="宋体" pitchFamily="2" charset="-122"/>
              </a:rPr>
              <a:t>95% of known bacteria are </a:t>
            </a:r>
            <a:r>
              <a:rPr lang="en-US" altLang="zh-CN" dirty="0">
                <a:solidFill>
                  <a:schemeClr val="tx2"/>
                </a:solidFill>
                <a:ea typeface="宋体" pitchFamily="2" charset="-122"/>
              </a:rPr>
              <a:t>non-pathogens</a:t>
            </a:r>
            <a:endParaRPr lang="zh-CN" alt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1137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4522788" cy="6857999"/>
          </a:xfrm>
          <a:solidFill>
            <a:srgbClr val="CCFFFF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 dirty="0">
                <a:ea typeface="宋体" pitchFamily="2" charset="-122"/>
              </a:rPr>
              <a:t>Staphylococcus aureus</a:t>
            </a:r>
          </a:p>
          <a:p>
            <a:pPr>
              <a:spcBef>
                <a:spcPct val="50000"/>
              </a:spcBef>
            </a:pPr>
            <a:r>
              <a:rPr lang="en-US" altLang="zh-CN" sz="3200" i="1" dirty="0">
                <a:ea typeface="宋体" pitchFamily="2" charset="-122"/>
              </a:rPr>
              <a:t>Staphylococcus epidermidis</a:t>
            </a:r>
          </a:p>
          <a:p>
            <a:pPr>
              <a:spcBef>
                <a:spcPct val="50000"/>
              </a:spcBef>
            </a:pPr>
            <a:r>
              <a:rPr lang="en-US" altLang="zh-CN" sz="3200" i="1" dirty="0">
                <a:ea typeface="宋体" pitchFamily="2" charset="-122"/>
              </a:rPr>
              <a:t>Streptococcus </a:t>
            </a:r>
            <a:r>
              <a:rPr lang="en-US" altLang="zh-CN" sz="3200" i="1" dirty="0" smtClean="0">
                <a:ea typeface="宋体" pitchFamily="2" charset="-122"/>
              </a:rPr>
              <a:t>pneumonia</a:t>
            </a:r>
            <a:endParaRPr lang="en-US" altLang="zh-CN" sz="3200" i="1" dirty="0"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i="1" dirty="0">
                <a:ea typeface="宋体" pitchFamily="2" charset="-122"/>
              </a:rPr>
              <a:t>Vibrio </a:t>
            </a:r>
            <a:r>
              <a:rPr lang="en-US" altLang="zh-CN" sz="3200" i="1" dirty="0" smtClean="0">
                <a:ea typeface="宋体" pitchFamily="2" charset="-122"/>
              </a:rPr>
              <a:t>cholera</a:t>
            </a:r>
            <a:endParaRPr lang="en-US" altLang="zh-CN" sz="3200" i="1" dirty="0"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i="1" dirty="0">
                <a:ea typeface="宋体" pitchFamily="2" charset="-122"/>
              </a:rPr>
              <a:t>Rhodospirillium rubrum</a:t>
            </a:r>
          </a:p>
          <a:p>
            <a:pPr>
              <a:spcBef>
                <a:spcPct val="50000"/>
              </a:spcBef>
            </a:pPr>
            <a:r>
              <a:rPr lang="en-US" altLang="zh-CN" sz="3200" i="1" dirty="0">
                <a:ea typeface="宋体" pitchFamily="2" charset="-122"/>
              </a:rPr>
              <a:t>Bacillus subtilis</a:t>
            </a:r>
          </a:p>
          <a:p>
            <a:pPr>
              <a:spcBef>
                <a:spcPct val="50000"/>
              </a:spcBef>
            </a:pPr>
            <a:r>
              <a:rPr lang="en-US" altLang="zh-CN" sz="3200" i="1" dirty="0">
                <a:ea typeface="宋体" pitchFamily="2" charset="-122"/>
              </a:rPr>
              <a:t>Micrococcus luteus</a:t>
            </a:r>
          </a:p>
          <a:p>
            <a:endParaRPr lang="zh-CN" altLang="en-US" sz="2000" dirty="0">
              <a:ea typeface="宋体" pitchFamily="2" charset="-122"/>
            </a:endParaRPr>
          </a:p>
        </p:txBody>
      </p:sp>
      <p:sp>
        <p:nvSpPr>
          <p:cNvPr id="22323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572000" y="0"/>
            <a:ext cx="4572000" cy="6781800"/>
          </a:xfrm>
          <a:solidFill>
            <a:srgbClr val="CCFFFF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zh-CN" sz="3200" i="1" dirty="0">
                <a:ea typeface="宋体" pitchFamily="2" charset="-122"/>
              </a:rPr>
              <a:t>Escherichia coli</a:t>
            </a:r>
          </a:p>
          <a:p>
            <a:r>
              <a:rPr lang="en-US" altLang="zh-CN" sz="3200" i="1" dirty="0">
                <a:ea typeface="宋体" pitchFamily="2" charset="-122"/>
              </a:rPr>
              <a:t>Bacillus anthrasis</a:t>
            </a:r>
          </a:p>
          <a:p>
            <a:r>
              <a:rPr lang="en-US" altLang="zh-CN" sz="3200" i="1" dirty="0">
                <a:ea typeface="宋体" pitchFamily="2" charset="-122"/>
              </a:rPr>
              <a:t>Salmonella enteridis</a:t>
            </a:r>
          </a:p>
          <a:p>
            <a:r>
              <a:rPr lang="en-US" altLang="zh-CN" sz="3200" i="1" dirty="0">
                <a:ea typeface="宋体" pitchFamily="2" charset="-122"/>
              </a:rPr>
              <a:t>Streptococcus pyogenes</a:t>
            </a:r>
          </a:p>
          <a:p>
            <a:r>
              <a:rPr lang="en-US" altLang="zh-CN" sz="3200" i="1" dirty="0">
                <a:ea typeface="宋体" pitchFamily="2" charset="-122"/>
              </a:rPr>
              <a:t>Steptococcus lactis</a:t>
            </a:r>
          </a:p>
          <a:p>
            <a:r>
              <a:rPr lang="en-US" altLang="zh-CN" sz="3200" i="1" dirty="0">
                <a:ea typeface="宋体" pitchFamily="2" charset="-122"/>
              </a:rPr>
              <a:t>Streptococcus faecalis</a:t>
            </a:r>
          </a:p>
          <a:p>
            <a:r>
              <a:rPr lang="en-US" altLang="zh-CN" sz="3200" i="1" dirty="0">
                <a:ea typeface="宋体" pitchFamily="2" charset="-122"/>
              </a:rPr>
              <a:t>Erlichia canis</a:t>
            </a:r>
          </a:p>
          <a:p>
            <a:r>
              <a:rPr lang="en-US" altLang="zh-CN" sz="3200" i="1" dirty="0">
                <a:ea typeface="宋体" pitchFamily="2" charset="-122"/>
              </a:rPr>
              <a:t>Campylobacter jujuni</a:t>
            </a:r>
          </a:p>
          <a:p>
            <a:r>
              <a:rPr lang="en-US" altLang="zh-CN" sz="3200" i="1" dirty="0">
                <a:ea typeface="宋体" pitchFamily="2" charset="-122"/>
              </a:rPr>
              <a:t>Helicobacter pylori</a:t>
            </a:r>
          </a:p>
          <a:p>
            <a:r>
              <a:rPr lang="en-US" altLang="zh-CN" sz="3200" i="1" dirty="0">
                <a:ea typeface="宋体" pitchFamily="2" charset="-122"/>
              </a:rPr>
              <a:t>Enterobacter aerogenes</a:t>
            </a:r>
          </a:p>
        </p:txBody>
      </p:sp>
    </p:spTree>
    <p:extLst>
      <p:ext uri="{BB962C8B-B14F-4D97-AF65-F5344CB8AC3E}">
        <p14:creationId xmlns:p14="http://schemas.microsoft.com/office/powerpoint/2010/main" xmlns="" val="7307739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ea typeface="宋体" pitchFamily="2" charset="-122"/>
              </a:rPr>
              <a:t>Microbes Benefit Humans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sz="quarter" idx="1"/>
          </p:nvPr>
        </p:nvSpPr>
        <p:spPr>
          <a:solidFill>
            <a:srgbClr val="CCFFFF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zh-CN" dirty="0">
                <a:ea typeface="宋体" pitchFamily="2" charset="-122"/>
              </a:rPr>
              <a:t>1.Bacteria are primary decomposers - recycle nutrients back into the environment (sewage treatment plants)</a:t>
            </a:r>
          </a:p>
          <a:p>
            <a:pPr>
              <a:buFontTx/>
              <a:buNone/>
            </a:pPr>
            <a:r>
              <a:rPr lang="en-US" altLang="zh-CN" dirty="0">
                <a:ea typeface="宋体" pitchFamily="2" charset="-122"/>
              </a:rPr>
              <a:t>2. Microbes produce various food products 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cheese, pickles, sauerkraut, green olives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yogurt, soy sauce, vinegar, bread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Beer, Wine, Alcohol</a:t>
            </a:r>
          </a:p>
        </p:txBody>
      </p:sp>
    </p:spTree>
    <p:extLst>
      <p:ext uri="{BB962C8B-B14F-4D97-AF65-F5344CB8AC3E}">
        <p14:creationId xmlns:p14="http://schemas.microsoft.com/office/powerpoint/2010/main" xmlns="" val="13071231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914400"/>
          <a:ext cx="8763000" cy="5985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7010400"/>
              </a:tblGrid>
              <a:tr h="4987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Topic</a:t>
                      </a:r>
                      <a:endParaRPr lang="en-US" sz="2400" dirty="0"/>
                    </a:p>
                  </a:txBody>
                  <a:tcPr/>
                </a:tc>
              </a:tr>
              <a:tr h="4987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Introduction to Medical Microbiology</a:t>
                      </a:r>
                      <a:endParaRPr lang="en-US" sz="2400" dirty="0"/>
                    </a:p>
                  </a:txBody>
                  <a:tcPr/>
                </a:tc>
              </a:tr>
              <a:tr h="4987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Laboratory Rules and Hazards Symbols</a:t>
                      </a:r>
                      <a:endParaRPr lang="en-US" sz="2400" dirty="0"/>
                    </a:p>
                  </a:txBody>
                  <a:tcPr/>
                </a:tc>
              </a:tr>
              <a:tr h="4987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Sterilization Technique</a:t>
                      </a:r>
                      <a:endParaRPr lang="en-US" sz="2400" dirty="0"/>
                    </a:p>
                  </a:txBody>
                  <a:tcPr/>
                </a:tc>
              </a:tr>
              <a:tr h="4987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Microbiology Instrumentation</a:t>
                      </a:r>
                      <a:endParaRPr lang="en-US" sz="2400" dirty="0"/>
                    </a:p>
                  </a:txBody>
                  <a:tcPr/>
                </a:tc>
              </a:tr>
              <a:tr h="4987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Introduction to bacteriology</a:t>
                      </a:r>
                      <a:endParaRPr lang="en-US" sz="2400" dirty="0"/>
                    </a:p>
                  </a:txBody>
                  <a:tcPr/>
                </a:tc>
              </a:tr>
              <a:tr h="4987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Bacterial culture and growth</a:t>
                      </a:r>
                      <a:endParaRPr lang="en-US" sz="2400" dirty="0"/>
                    </a:p>
                  </a:txBody>
                  <a:tcPr/>
                </a:tc>
              </a:tr>
              <a:tr h="4987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Technique in bacteriology lab</a:t>
                      </a:r>
                    </a:p>
                  </a:txBody>
                  <a:tcPr/>
                </a:tc>
              </a:tr>
              <a:tr h="4987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Culture media</a:t>
                      </a:r>
                      <a:endParaRPr lang="en-US" sz="2400" dirty="0"/>
                    </a:p>
                  </a:txBody>
                  <a:tcPr/>
                </a:tc>
              </a:tr>
              <a:tr h="4987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Bacterial Staining and microscopy </a:t>
                      </a:r>
                      <a:endParaRPr lang="en-US" sz="2400" dirty="0"/>
                    </a:p>
                  </a:txBody>
                  <a:tcPr/>
                </a:tc>
              </a:tr>
              <a:tr h="4987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Bacterial Count</a:t>
                      </a:r>
                      <a:endParaRPr lang="en-US" sz="2400" dirty="0"/>
                    </a:p>
                  </a:txBody>
                  <a:tcPr/>
                </a:tc>
              </a:tr>
              <a:tr h="4987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Biochemical Test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>
            <a:off x="7772400" y="1752600"/>
            <a:ext cx="3810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29600" y="2438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 Term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772400" y="4114800"/>
            <a:ext cx="381000" cy="274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29600" y="5421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66875"/>
          </a:xfrm>
          <a:solidFill>
            <a:srgbClr val="FFFF00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ea typeface="宋体" pitchFamily="2" charset="-122"/>
              </a:rPr>
              <a:t>Microbes are also capable of causing many diseases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503488"/>
            <a:ext cx="7772400" cy="4165600"/>
          </a:xfrm>
          <a:solidFill>
            <a:srgbClr val="CCFFFF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zh-CN" sz="2800" dirty="0">
                <a:ea typeface="宋体" pitchFamily="2" charset="-122"/>
              </a:rPr>
              <a:t>Pneumonia		Whooping Cough</a:t>
            </a:r>
          </a:p>
          <a:p>
            <a:pPr>
              <a:buFontTx/>
              <a:buNone/>
            </a:pPr>
            <a:r>
              <a:rPr lang="en-US" altLang="zh-CN" sz="2800" dirty="0">
                <a:ea typeface="宋体" pitchFamily="2" charset="-122"/>
              </a:rPr>
              <a:t>Botulism	 	Typhoid Fever 	   Measles</a:t>
            </a:r>
          </a:p>
          <a:p>
            <a:pPr>
              <a:buFontTx/>
              <a:buNone/>
            </a:pPr>
            <a:r>
              <a:rPr lang="en-US" altLang="zh-CN" sz="2800" dirty="0">
                <a:ea typeface="宋体" pitchFamily="2" charset="-122"/>
              </a:rPr>
              <a:t>Cholera		Scarlet Fever 	   Mumps</a:t>
            </a:r>
          </a:p>
          <a:p>
            <a:pPr>
              <a:buFontTx/>
              <a:buNone/>
            </a:pPr>
            <a:r>
              <a:rPr lang="en-US" altLang="zh-CN" sz="2800" dirty="0">
                <a:ea typeface="宋体" pitchFamily="2" charset="-122"/>
              </a:rPr>
              <a:t>Syphilis		Gonorrhea    	   Herpes 1</a:t>
            </a:r>
          </a:p>
          <a:p>
            <a:pPr>
              <a:buFontTx/>
              <a:buNone/>
            </a:pPr>
            <a:r>
              <a:rPr lang="en-US" altLang="zh-CN" sz="2800" dirty="0">
                <a:ea typeface="宋体" pitchFamily="2" charset="-122"/>
              </a:rPr>
              <a:t>Chlamydia	 	Tuberculosis  	   Herpes 2</a:t>
            </a:r>
          </a:p>
          <a:p>
            <a:pPr>
              <a:buFontTx/>
              <a:buNone/>
            </a:pPr>
            <a:r>
              <a:rPr lang="en-US" altLang="zh-CN" sz="2800" dirty="0">
                <a:ea typeface="宋体" pitchFamily="2" charset="-122"/>
              </a:rPr>
              <a:t>Meningitis	 	Tetanus		   RMSV</a:t>
            </a:r>
          </a:p>
          <a:p>
            <a:pPr>
              <a:buFontTx/>
              <a:buNone/>
            </a:pPr>
            <a:r>
              <a:rPr lang="en-US" altLang="zh-CN" sz="2800" dirty="0">
                <a:ea typeface="宋体" pitchFamily="2" charset="-122"/>
              </a:rPr>
              <a:t>Strep Throat	 	Lyme Disease	   AIDS</a:t>
            </a:r>
          </a:p>
          <a:p>
            <a:pPr>
              <a:buFontTx/>
              <a:buNone/>
            </a:pPr>
            <a:r>
              <a:rPr lang="en-US" altLang="zh-CN" sz="2800" dirty="0">
                <a:ea typeface="宋体" pitchFamily="2" charset="-122"/>
              </a:rPr>
              <a:t>Black Plague	Diarrhea	    	   Gangrene</a:t>
            </a:r>
          </a:p>
        </p:txBody>
      </p:sp>
    </p:spTree>
    <p:extLst>
      <p:ext uri="{BB962C8B-B14F-4D97-AF65-F5344CB8AC3E}">
        <p14:creationId xmlns:p14="http://schemas.microsoft.com/office/powerpoint/2010/main" xmlns="" val="15880092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Parasitology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Parasitology </a:t>
            </a:r>
            <a:r>
              <a:rPr lang="en-US" dirty="0" smtClean="0"/>
              <a:t>is the </a:t>
            </a:r>
            <a:r>
              <a:rPr lang="en-US" dirty="0"/>
              <a:t>study of parasites .and their interactions </a:t>
            </a:r>
            <a:r>
              <a:rPr lang="en-US" dirty="0" smtClean="0"/>
              <a:t>with their </a:t>
            </a:r>
            <a:r>
              <a:rPr lang="en-US" dirty="0"/>
              <a:t>hosts. The science of parasitology has a </a:t>
            </a:r>
            <a:r>
              <a:rPr lang="en-US" dirty="0" smtClean="0"/>
              <a:t>long history </a:t>
            </a:r>
            <a:r>
              <a:rPr lang="en-US" dirty="0"/>
              <a:t>and has its </a:t>
            </a:r>
            <a:r>
              <a:rPr lang="en-US" dirty="0" smtClean="0"/>
              <a:t>roots </a:t>
            </a:r>
            <a:r>
              <a:rPr lang="en-US" dirty="0"/>
              <a:t>in zoology, with </a:t>
            </a:r>
            <a:r>
              <a:rPr lang="en-US" dirty="0" smtClean="0"/>
              <a:t>its emphasis </a:t>
            </a:r>
            <a:r>
              <a:rPr lang="en-US" dirty="0"/>
              <a:t>on the identification and </a:t>
            </a:r>
            <a:r>
              <a:rPr lang="en-US" dirty="0" smtClean="0"/>
              <a:t>classification of </a:t>
            </a:r>
            <a:r>
              <a:rPr lang="en-US" dirty="0"/>
              <a:t>parasites and </a:t>
            </a:r>
            <a:r>
              <a:rPr lang="en-US" dirty="0" smtClean="0"/>
              <a:t> </a:t>
            </a:r>
            <a:r>
              <a:rPr lang="en-US" dirty="0"/>
              <a:t>of life cycles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143375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32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What Are Fungi</a:t>
            </a:r>
            <a:endParaRPr lang="en-IN" sz="5400" b="1" dirty="0">
              <a:solidFill>
                <a:srgbClr val="FF0000"/>
              </a:solidFill>
            </a:endParaRP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400" dirty="0"/>
          </a:p>
          <a:p>
            <a:r>
              <a:rPr lang="en-US" sz="3000" dirty="0"/>
              <a:t>Considerable variation in size.</a:t>
            </a:r>
          </a:p>
          <a:p>
            <a:r>
              <a:rPr lang="en-US" sz="3000" dirty="0"/>
              <a:t>Internal Molecular system</a:t>
            </a:r>
          </a:p>
          <a:p>
            <a:r>
              <a:rPr lang="en-US" sz="3000" dirty="0"/>
              <a:t>Well defined cell wall composed of polysaccharides</a:t>
            </a:r>
          </a:p>
          <a:p>
            <a:r>
              <a:rPr lang="en-US" sz="3000" dirty="0"/>
              <a:t>Gaining importance in Immunosupressed patients and increased use of Antibiotics</a:t>
            </a:r>
            <a:endParaRPr lang="en-IN" sz="3000" dirty="0"/>
          </a:p>
        </p:txBody>
      </p:sp>
      <p:pic>
        <p:nvPicPr>
          <p:cNvPr id="114694" name="Picture 6" descr="Fungi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700" y="2386806"/>
            <a:ext cx="3657600" cy="29527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1B8B-1D19-4441-B701-84F55321F656}" type="slidenum">
              <a:rPr lang="en-IN" smtClean="0"/>
              <a:pPr/>
              <a:t>42</a:t>
            </a:fld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IN" dirty="0" smtClean="0"/>
              <a:t>Dr.T.V.Rao MD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43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Zoonotic Diseases</a:t>
            </a:r>
            <a:endParaRPr lang="en-IN" sz="54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4277" name="Picture 5" descr="bird_flu_transmission_char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350" y="1762125"/>
            <a:ext cx="4762500" cy="39433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12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How Humans </a:t>
            </a:r>
            <a:r>
              <a:rPr lang="en-US" sz="4000" b="1" dirty="0" smtClean="0">
                <a:solidFill>
                  <a:srgbClr val="FF0000"/>
                </a:solidFill>
              </a:rPr>
              <a:t>Respond to Infections</a:t>
            </a: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Study of Immunology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dirty="0"/>
              <a:t>In spite of Infection we survive with our ability to protect with a system inherent in our Body</a:t>
            </a:r>
          </a:p>
          <a:p>
            <a:pPr>
              <a:lnSpc>
                <a:spcPct val="90000"/>
              </a:lnSpc>
            </a:pPr>
            <a:r>
              <a:rPr lang="en-US" dirty="0"/>
              <a:t>Called the Immune response comprises the Medical Immunology</a:t>
            </a:r>
            <a:endParaRPr lang="en-IN" dirty="0"/>
          </a:p>
        </p:txBody>
      </p:sp>
      <p:pic>
        <p:nvPicPr>
          <p:cNvPr id="83972" name="Picture 4" descr="hdc_0001_0001_0_img00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2143" y="1600200"/>
            <a:ext cx="3610713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1B8B-1D19-4441-B701-84F55321F656}" type="slidenum">
              <a:rPr lang="en-IN" smtClean="0"/>
              <a:pPr/>
              <a:t>44</a:t>
            </a:fld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IN" dirty="0" smtClean="0"/>
              <a:t>Dr.T.V.Rao MD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357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Why we should                   </a:t>
            </a:r>
            <a:r>
              <a:rPr lang="en-US" sz="5400" b="1" dirty="0" smtClean="0">
                <a:solidFill>
                  <a:srgbClr val="002060"/>
                </a:solidFill>
              </a:rPr>
              <a:t>Medical </a:t>
            </a:r>
            <a:r>
              <a:rPr lang="en-US" sz="5400" b="1" dirty="0">
                <a:solidFill>
                  <a:srgbClr val="002060"/>
                </a:solidFill>
              </a:rPr>
              <a:t>Microbiology</a:t>
            </a:r>
            <a:endParaRPr lang="en-IN" sz="5400" b="1" dirty="0">
              <a:solidFill>
                <a:srgbClr val="00206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dirty="0"/>
              <a:t>We study the Microbes which infects and causes Diseases</a:t>
            </a:r>
          </a:p>
          <a:p>
            <a:r>
              <a:rPr lang="en-US" dirty="0"/>
              <a:t>We study their </a:t>
            </a:r>
          </a:p>
          <a:p>
            <a:pPr>
              <a:buFontTx/>
              <a:buNone/>
            </a:pPr>
            <a:r>
              <a:rPr lang="en-US" dirty="0"/>
              <a:t>              Diagnosis</a:t>
            </a:r>
          </a:p>
          <a:p>
            <a:pPr>
              <a:buFontTx/>
              <a:buNone/>
            </a:pPr>
            <a:r>
              <a:rPr lang="en-US" dirty="0"/>
              <a:t>              Prevention</a:t>
            </a:r>
          </a:p>
          <a:p>
            <a:pPr>
              <a:buFontTx/>
              <a:buNone/>
            </a:pPr>
            <a:r>
              <a:rPr lang="en-US" dirty="0"/>
              <a:t>              Treatmen</a:t>
            </a:r>
            <a:r>
              <a:rPr lang="en-US" sz="2800" dirty="0"/>
              <a:t>t</a:t>
            </a:r>
            <a:endParaRPr lang="en-IN" sz="2800" dirty="0"/>
          </a:p>
        </p:txBody>
      </p:sp>
      <p:pic>
        <p:nvPicPr>
          <p:cNvPr id="32773" name="Picture 5" descr="PG-and-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8750" y="2434431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1B8B-1D19-4441-B701-84F55321F656}" type="slidenum">
              <a:rPr lang="en-IN" smtClean="0"/>
              <a:pPr/>
              <a:t>45</a:t>
            </a:fld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IN" dirty="0" smtClean="0"/>
              <a:t>Dr.T.V.Rao MD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622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Modern Developments in Microbiology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62818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dirty="0"/>
              <a:t>Immunology is the study of immunity. Vaccines and interferons are being investigated to prevent and cure viral diseases.</a:t>
            </a:r>
          </a:p>
          <a:p>
            <a:pPr eaLnBrk="0" hangingPunct="0">
              <a:lnSpc>
                <a:spcPct val="100000"/>
              </a:lnSpc>
            </a:pPr>
            <a:r>
              <a:rPr lang="en-US" dirty="0"/>
              <a:t>The use of immunology to identify some bacteria according to serotypes (variants within a species) was proposed by Rebecca Lancefield in 1933.</a:t>
            </a:r>
            <a:endParaRPr lang="en-US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0386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02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Must learn</a:t>
            </a:r>
            <a:endParaRPr lang="en-IN" sz="60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4000" b="1" dirty="0"/>
              <a:t>Natural History of the Disease</a:t>
            </a:r>
          </a:p>
          <a:p>
            <a:r>
              <a:rPr lang="en-US" sz="4000" b="1" dirty="0"/>
              <a:t>Etiology</a:t>
            </a:r>
          </a:p>
          <a:p>
            <a:r>
              <a:rPr lang="en-US" sz="4000" b="1" dirty="0"/>
              <a:t>Pathogenesis</a:t>
            </a:r>
          </a:p>
          <a:p>
            <a:r>
              <a:rPr lang="en-US" sz="4000" b="1" dirty="0"/>
              <a:t>Laboratory Diagnosis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Treatment and </a:t>
            </a:r>
            <a:r>
              <a:rPr lang="en-US" sz="4400" b="1" dirty="0" smtClean="0">
                <a:solidFill>
                  <a:srgbClr val="C00000"/>
                </a:solidFill>
              </a:rPr>
              <a:t>Control and Prevention</a:t>
            </a:r>
            <a:endParaRPr lang="en-IN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7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We must be familiar with Knowledge On ….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Names of the Microbes</a:t>
            </a:r>
          </a:p>
          <a:p>
            <a:pPr>
              <a:lnSpc>
                <a:spcPct val="90000"/>
              </a:lnSpc>
            </a:pPr>
            <a:r>
              <a:rPr lang="en-US" dirty="0"/>
              <a:t>Names of the diseases</a:t>
            </a:r>
          </a:p>
          <a:p>
            <a:pPr>
              <a:lnSpc>
                <a:spcPct val="90000"/>
              </a:lnSpc>
            </a:pPr>
            <a:r>
              <a:rPr lang="en-US" dirty="0"/>
              <a:t>Mode of transmission</a:t>
            </a:r>
          </a:p>
          <a:p>
            <a:pPr>
              <a:lnSpc>
                <a:spcPct val="90000"/>
              </a:lnSpc>
            </a:pPr>
            <a:r>
              <a:rPr lang="en-US" dirty="0"/>
              <a:t>Pathogenic Microbes</a:t>
            </a:r>
          </a:p>
          <a:p>
            <a:pPr>
              <a:lnSpc>
                <a:spcPct val="90000"/>
              </a:lnSpc>
            </a:pPr>
            <a:r>
              <a:rPr lang="en-US" dirty="0"/>
              <a:t>Commensal Organisms</a:t>
            </a:r>
          </a:p>
          <a:p>
            <a:pPr>
              <a:lnSpc>
                <a:spcPct val="90000"/>
              </a:lnSpc>
            </a:pPr>
            <a:r>
              <a:rPr lang="en-US" dirty="0"/>
              <a:t>Identify wether Bacteria, Virus, Parasite or </a:t>
            </a:r>
            <a:r>
              <a:rPr lang="en-US" dirty="0" smtClean="0"/>
              <a:t>Fungi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Treating and Preventing </a:t>
            </a:r>
            <a:endParaRPr lang="en-US" dirty="0"/>
          </a:p>
          <a:p>
            <a:pPr>
              <a:lnSpc>
                <a:spcPct val="90000"/>
              </a:lnSpc>
            </a:pPr>
            <a:endParaRPr lang="en-I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8862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38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41288"/>
            <a:ext cx="8763000" cy="5445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Birth of Modern Chemotherapy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04800" y="1471613"/>
            <a:ext cx="8610600" cy="4457700"/>
          </a:xfrm>
        </p:spPr>
        <p:txBody>
          <a:bodyPr>
            <a:no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2800" dirty="0"/>
              <a:t>Treatment with chemicals is chemotherapy.</a:t>
            </a:r>
          </a:p>
          <a:p>
            <a:pPr eaLnBrk="0" hangingPunct="0">
              <a:lnSpc>
                <a:spcPct val="100000"/>
              </a:lnSpc>
            </a:pPr>
            <a:r>
              <a:rPr lang="en-US" sz="2800" dirty="0"/>
              <a:t>Chemotherapeutic agents used to treat infectious disease can be synthetic drugs or antibiotics.</a:t>
            </a:r>
          </a:p>
          <a:p>
            <a:pPr eaLnBrk="0" hangingPunct="0">
              <a:lnSpc>
                <a:spcPct val="100000"/>
              </a:lnSpc>
            </a:pPr>
            <a:r>
              <a:rPr lang="en-US" sz="2800" dirty="0"/>
              <a:t>Antibiotics are chemicals produced by bacteria and fungi that inhibit or kill other microbes.</a:t>
            </a:r>
          </a:p>
          <a:p>
            <a:pPr eaLnBrk="0" hangingPunct="0">
              <a:lnSpc>
                <a:spcPct val="100000"/>
              </a:lnSpc>
            </a:pPr>
            <a:r>
              <a:rPr lang="en-US" sz="2800" dirty="0"/>
              <a:t>Quinine from tree bark was long used to treat malaria.</a:t>
            </a:r>
          </a:p>
          <a:p>
            <a:pPr eaLnBrk="0" hangingPunct="0">
              <a:lnSpc>
                <a:spcPct val="100000"/>
              </a:lnSpc>
            </a:pPr>
            <a:r>
              <a:rPr lang="en-US" sz="2800" dirty="0"/>
              <a:t>1910: Paul Ehrlich developed a synthetic arsenic drug, salvarsan, to treat syphilis.</a:t>
            </a:r>
          </a:p>
          <a:p>
            <a:pPr eaLnBrk="0" hangingPunct="0">
              <a:lnSpc>
                <a:spcPct val="100000"/>
              </a:lnSpc>
            </a:pPr>
            <a:r>
              <a:rPr lang="en-US" sz="2800" dirty="0"/>
              <a:t>1930s: Sulfonamides were synthesized.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="" val="28891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1850" y="2971800"/>
            <a:ext cx="2857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4648200" y="609600"/>
            <a:ext cx="3429000" cy="2438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11430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Lets the fun Start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Commonly Used Antibiotics</a:t>
            </a:r>
            <a:endParaRPr lang="en-IN" sz="48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Penicillin</a:t>
            </a:r>
          </a:p>
          <a:p>
            <a:r>
              <a:rPr lang="en-US" dirty="0"/>
              <a:t>Cephalosporins,</a:t>
            </a:r>
          </a:p>
          <a:p>
            <a:r>
              <a:rPr lang="en-US" dirty="0"/>
              <a:t>Tetracycline's </a:t>
            </a:r>
          </a:p>
          <a:p>
            <a:r>
              <a:rPr lang="en-US" dirty="0"/>
              <a:t>Quinolones</a:t>
            </a:r>
          </a:p>
          <a:p>
            <a:r>
              <a:rPr lang="en-US" dirty="0"/>
              <a:t>Vancomycin</a:t>
            </a:r>
          </a:p>
          <a:p>
            <a:r>
              <a:rPr lang="en-US" dirty="0" smtClean="0"/>
              <a:t>Chloramphenicol</a:t>
            </a:r>
            <a:endParaRPr lang="en-US" dirty="0"/>
          </a:p>
          <a:p>
            <a:r>
              <a:rPr lang="en-US" dirty="0"/>
              <a:t>Drugs for Tuberculosis eg Streptomycin</a:t>
            </a:r>
            <a:endParaRPr lang="en-IN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36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Vaccines Produce Immunity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and Prevents Several Infections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60421" name="Picture 5" descr="making_vaccin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1812" y="2176462"/>
            <a:ext cx="3457575" cy="31146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195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Commonly used Vaccines</a:t>
            </a:r>
            <a:endParaRPr lang="en-IN" sz="48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Small pox eradicated</a:t>
            </a:r>
          </a:p>
          <a:p>
            <a:r>
              <a:rPr lang="en-US" sz="4000" dirty="0"/>
              <a:t>BCG,</a:t>
            </a:r>
          </a:p>
          <a:p>
            <a:r>
              <a:rPr lang="en-US" sz="4000" dirty="0"/>
              <a:t>MMR</a:t>
            </a:r>
          </a:p>
          <a:p>
            <a:r>
              <a:rPr lang="en-US" sz="4000" dirty="0"/>
              <a:t>Polio oral Vaccine</a:t>
            </a:r>
          </a:p>
          <a:p>
            <a:r>
              <a:rPr lang="en-US" sz="4000" dirty="0"/>
              <a:t>Triple Antigen</a:t>
            </a:r>
          </a:p>
          <a:p>
            <a:r>
              <a:rPr lang="en-US" sz="4000" dirty="0"/>
              <a:t>Hepatitis B Vaccine</a:t>
            </a:r>
          </a:p>
          <a:p>
            <a:endParaRPr lang="en-IN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6576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55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What Skills </a:t>
            </a:r>
            <a:r>
              <a:rPr lang="en-US" sz="5400" b="1" dirty="0" smtClean="0">
                <a:solidFill>
                  <a:srgbClr val="FF0000"/>
                </a:solidFill>
              </a:rPr>
              <a:t>You should  </a:t>
            </a:r>
            <a:r>
              <a:rPr lang="en-US" sz="5400" b="1" dirty="0">
                <a:solidFill>
                  <a:srgbClr val="FF0000"/>
                </a:solidFill>
              </a:rPr>
              <a:t>Develop</a:t>
            </a:r>
            <a:endParaRPr lang="en-IN" sz="54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3600" dirty="0"/>
              <a:t>Able to identify the Infective Conditions</a:t>
            </a:r>
          </a:p>
          <a:p>
            <a:pPr>
              <a:buFontTx/>
              <a:buNone/>
            </a:pPr>
            <a:r>
              <a:rPr lang="en-US" sz="3600" dirty="0"/>
              <a:t>Timely Diagnosis</a:t>
            </a:r>
          </a:p>
          <a:p>
            <a:pPr>
              <a:buFontTx/>
              <a:buNone/>
            </a:pPr>
            <a:r>
              <a:rPr lang="en-US" sz="3600" dirty="0"/>
              <a:t>Choosing appropriate tests</a:t>
            </a:r>
          </a:p>
          <a:p>
            <a:pPr>
              <a:buFontTx/>
              <a:buNone/>
            </a:pPr>
            <a:r>
              <a:rPr lang="en-US" sz="3600" dirty="0"/>
              <a:t>Selection of Antibiotics</a:t>
            </a:r>
          </a:p>
          <a:p>
            <a:pPr>
              <a:buFontTx/>
              <a:buNone/>
            </a:pPr>
            <a:r>
              <a:rPr lang="en-US" sz="3600" dirty="0"/>
              <a:t>Implement measures to prevent diseases in patients and Society</a:t>
            </a:r>
          </a:p>
          <a:p>
            <a:pPr>
              <a:buFontTx/>
              <a:buNone/>
            </a:pP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xmlns="" val="22814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Protect Yourself from Infections</a:t>
            </a:r>
            <a:endParaRPr lang="en-IN" sz="54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3600" dirty="0"/>
              <a:t>Certain infections can infect you</a:t>
            </a:r>
          </a:p>
          <a:p>
            <a:r>
              <a:rPr lang="en-US" sz="3600" dirty="0"/>
              <a:t>Eg  HIV, Hepatitis B infections,Tuberculosis,Many respiratory infections</a:t>
            </a:r>
            <a:endParaRPr lang="en-IN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767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20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Working In the Hospital</a:t>
            </a:r>
            <a:endParaRPr lang="en-IN" sz="48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Hospitals are not safe </a:t>
            </a:r>
          </a:p>
          <a:p>
            <a:r>
              <a:rPr lang="en-US" dirty="0"/>
              <a:t>Follow Universal precaution protect yourself as our patients can be source of Infection if you don't handle the matters with scientific knowledge.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86225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51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1727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Medical Microbiology advanced Beyond our Imagination</a:t>
            </a:r>
            <a:br>
              <a:rPr lang="en-US" sz="2800" b="1" dirty="0" smtClean="0">
                <a:solidFill>
                  <a:srgbClr val="7030A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Can we handle it ???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106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38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sz="4400" dirty="0" smtClean="0"/>
              <a:t>Email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hlinkClick r:id="rId2"/>
              </a:rPr>
              <a:t>Norazli.ghadin@city.edu.my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Web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Norazlicucst.weebly.com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1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Course objectives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77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dirty="0"/>
              <a:t>To provide the student with the basic knowledge of micro-organisms in </a:t>
            </a:r>
            <a:r>
              <a:rPr lang="en-US" sz="4000" dirty="0" smtClean="0"/>
              <a:t>general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653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Coverage of subject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98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General </a:t>
            </a:r>
            <a:r>
              <a:rPr lang="en-US" sz="4400" dirty="0" smtClean="0"/>
              <a:t>Microbiology</a:t>
            </a:r>
            <a:endParaRPr lang="en-US" sz="4400" dirty="0"/>
          </a:p>
          <a:p>
            <a:r>
              <a:rPr lang="en-US" sz="4400" dirty="0"/>
              <a:t>Bacteriology</a:t>
            </a:r>
          </a:p>
          <a:p>
            <a:r>
              <a:rPr lang="en-US" sz="4400" dirty="0"/>
              <a:t>Mycology</a:t>
            </a:r>
          </a:p>
          <a:p>
            <a:r>
              <a:rPr lang="en-US" sz="4400" dirty="0" smtClean="0"/>
              <a:t>Virology</a:t>
            </a:r>
            <a:endParaRPr lang="en-US" sz="44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33950" y="1469145"/>
            <a:ext cx="3749675" cy="452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13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1127125" y="17160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b="1" dirty="0">
              <a:latin typeface="Arial" charset="0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68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What is Microbiology?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305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</a:rPr>
              <a:t>Microbes</a:t>
            </a:r>
            <a:r>
              <a:rPr lang="en-US" sz="2800" dirty="0">
                <a:solidFill>
                  <a:srgbClr val="05050B"/>
                </a:solidFill>
                <a:latin typeface="Arial" charset="0"/>
              </a:rPr>
              <a:t>, or </a:t>
            </a:r>
            <a:r>
              <a:rPr lang="en-US" sz="2800" dirty="0">
                <a:latin typeface="Arial" charset="0"/>
              </a:rPr>
              <a:t>microorganisms</a:t>
            </a:r>
            <a:r>
              <a:rPr lang="en-US" sz="2800" dirty="0">
                <a:solidFill>
                  <a:srgbClr val="05050B"/>
                </a:solidFill>
                <a:latin typeface="Arial" charset="0"/>
              </a:rPr>
              <a:t> are minute living things that are usually unable to be viewed with the naked eye.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457200" y="34290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5050B"/>
                </a:solidFill>
                <a:latin typeface="Arial" charset="0"/>
              </a:rPr>
              <a:t>What are some examples of microbes?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533400" y="40386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</a:rPr>
              <a:t>Bacteria, fungi, protozoa, algae, viruses are examples!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457200" y="5181600"/>
            <a:ext cx="8153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Some are 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pathogenic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Arial" charset="0"/>
              </a:rPr>
              <a:t>Many are beneficial </a:t>
            </a:r>
            <a:endParaRPr lang="en-US" sz="2800" dirty="0">
              <a:solidFill>
                <a:srgbClr val="00B050"/>
              </a:solidFill>
              <a:latin typeface="Arial" charset="0"/>
            </a:endParaRPr>
          </a:p>
          <a:p>
            <a:endParaRPr lang="en-US" sz="28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246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utoUpdateAnimBg="0"/>
      <p:bldP spid="116741" grpId="0" autoUpdateAnimBg="0"/>
      <p:bldP spid="116742" grpId="0" autoUpdateAnimBg="0"/>
      <p:bldP spid="11674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1246909"/>
            <a:ext cx="89916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ndalus" pitchFamily="2" charset="-78"/>
              </a:rPr>
              <a:t> Microbiology :</a:t>
            </a:r>
          </a:p>
          <a:p>
            <a:pPr algn="just"/>
            <a:r>
              <a:rPr lang="en-US" sz="2400" b="1" dirty="0" smtClean="0">
                <a:latin typeface="Arial Black" pitchFamily="34" charset="0"/>
                <a:cs typeface="Andalus" pitchFamily="2" charset="-78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  <a:cs typeface="Andalus" pitchFamily="2" charset="-78"/>
              </a:rPr>
              <a:t>The 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  <a:cs typeface="Andalus" pitchFamily="2" charset="-78"/>
              </a:rPr>
              <a:t>study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  <a:cs typeface="Andalus" pitchFamily="2" charset="-78"/>
              </a:rPr>
              <a:t>of 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  <a:cs typeface="Andalus" pitchFamily="2" charset="-78"/>
              </a:rPr>
              <a:t>organisms too small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  <a:cs typeface="Andalus" pitchFamily="2" charset="-78"/>
              </a:rPr>
              <a:t>to be 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  <a:cs typeface="Andalus" pitchFamily="2" charset="-78"/>
              </a:rPr>
              <a:t>seen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  <a:cs typeface="Andalus" pitchFamily="2" charset="-78"/>
              </a:rPr>
              <a:t>	with the 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  <a:cs typeface="Andalus" pitchFamily="2" charset="-78"/>
              </a:rPr>
              <a:t>naked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  <a:cs typeface="Andalus" pitchFamily="2" charset="-78"/>
              </a:rPr>
              <a:t>eye</a:t>
            </a:r>
            <a:endParaRPr lang="en-US" sz="2400" b="1" dirty="0" smtClean="0">
              <a:latin typeface="Arial Black" pitchFamily="34" charset="0"/>
              <a:cs typeface="Andalus" pitchFamily="2" charset="-78"/>
            </a:endParaRPr>
          </a:p>
          <a:p>
            <a:pPr marL="0" lvl="1" algn="just"/>
            <a:endParaRPr lang="en-US" sz="4000" b="1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Defining Microbiology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3962400" cy="36115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 err="1" smtClean="0">
                <a:latin typeface="Arial Black" pitchFamily="34" charset="0"/>
                <a:cs typeface="Andalus" pitchFamily="2" charset="-78"/>
              </a:rPr>
              <a:t>Eg</a:t>
            </a:r>
            <a:r>
              <a:rPr lang="en-US" b="1" dirty="0" smtClean="0">
                <a:latin typeface="Arial Black" pitchFamily="34" charset="0"/>
                <a:cs typeface="Andalus" pitchFamily="2" charset="-78"/>
              </a:rPr>
              <a:t>: </a:t>
            </a:r>
          </a:p>
          <a:p>
            <a:pPr marL="457200" lvl="2" algn="just"/>
            <a:r>
              <a:rPr lang="en-US" sz="2800" b="1" dirty="0" smtClean="0">
                <a:latin typeface="Arial Black" pitchFamily="34" charset="0"/>
                <a:cs typeface="Andalus" pitchFamily="2" charset="-78"/>
              </a:rPr>
              <a:t>viruses, </a:t>
            </a:r>
          </a:p>
          <a:p>
            <a:pPr marL="457200" lvl="2" algn="just"/>
            <a:r>
              <a:rPr lang="en-US" sz="2800" b="1" dirty="0" smtClean="0">
                <a:latin typeface="Arial Black" pitchFamily="34" charset="0"/>
                <a:cs typeface="Andalus" pitchFamily="2" charset="-78"/>
              </a:rPr>
              <a:t>bacteria, </a:t>
            </a:r>
          </a:p>
          <a:p>
            <a:pPr marL="457200" lvl="2" algn="just"/>
            <a:r>
              <a:rPr lang="en-US" sz="2800" b="1" dirty="0" smtClean="0">
                <a:latin typeface="Arial Black" pitchFamily="34" charset="0"/>
                <a:cs typeface="Andalus" pitchFamily="2" charset="-78"/>
              </a:rPr>
              <a:t>algae, </a:t>
            </a:r>
          </a:p>
          <a:p>
            <a:pPr marL="457200" lvl="2" algn="just"/>
            <a:r>
              <a:rPr lang="en-US" sz="2800" b="1" dirty="0" smtClean="0">
                <a:latin typeface="Arial Black" pitchFamily="34" charset="0"/>
                <a:cs typeface="Andalus" pitchFamily="2" charset="-78"/>
              </a:rPr>
              <a:t>fungi, </a:t>
            </a:r>
          </a:p>
          <a:p>
            <a:pPr marL="457200" lvl="2" algn="just"/>
            <a:r>
              <a:rPr lang="en-US" sz="2800" b="1" dirty="0" smtClean="0">
                <a:latin typeface="Arial Black" pitchFamily="34" charset="0"/>
                <a:cs typeface="Andalus" pitchFamily="2" charset="-78"/>
              </a:rPr>
              <a:t>Protozoa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4114800"/>
          </a:xfrm>
        </p:spPr>
        <p:txBody>
          <a:bodyPr>
            <a:normAutofit fontScale="92500" lnSpcReduction="10000"/>
          </a:bodyPr>
          <a:lstStyle/>
          <a:p>
            <a:pPr marL="0" lvl="1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ndalus" pitchFamily="2" charset="-78"/>
              </a:rPr>
              <a:t>Microbiologists study the </a:t>
            </a:r>
          </a:p>
          <a:p>
            <a:pPr marL="0" lvl="1" algn="just"/>
            <a:r>
              <a:rPr lang="en-US" sz="2800" b="1" dirty="0" smtClean="0">
                <a:latin typeface="Arial Black" pitchFamily="34" charset="0"/>
                <a:cs typeface="Andalus" pitchFamily="2" charset="-78"/>
              </a:rPr>
              <a:t>morphology </a:t>
            </a:r>
          </a:p>
          <a:p>
            <a:pPr marL="0" lvl="1" algn="just"/>
            <a:r>
              <a:rPr lang="en-US" sz="2800" b="1" dirty="0" smtClean="0">
                <a:latin typeface="Arial Black" pitchFamily="34" charset="0"/>
                <a:cs typeface="Andalus" pitchFamily="2" charset="-78"/>
              </a:rPr>
              <a:t>cytology,</a:t>
            </a:r>
          </a:p>
          <a:p>
            <a:pPr marL="0" lvl="1" algn="just"/>
            <a:r>
              <a:rPr lang="en-US" sz="2800" b="1" dirty="0" smtClean="0">
                <a:latin typeface="Arial Black" pitchFamily="34" charset="0"/>
                <a:cs typeface="Andalus" pitchFamily="2" charset="-78"/>
              </a:rPr>
              <a:t> physiology, </a:t>
            </a:r>
          </a:p>
          <a:p>
            <a:pPr marL="0" lvl="1" algn="just"/>
            <a:r>
              <a:rPr lang="en-US" sz="2800" b="1" dirty="0" smtClean="0">
                <a:latin typeface="Arial Black" pitchFamily="34" charset="0"/>
                <a:cs typeface="Andalus" pitchFamily="2" charset="-78"/>
              </a:rPr>
              <a:t>ecology, </a:t>
            </a:r>
          </a:p>
          <a:p>
            <a:pPr marL="0" lvl="1" algn="just"/>
            <a:r>
              <a:rPr lang="en-US" sz="2800" b="1" dirty="0" smtClean="0">
                <a:latin typeface="Arial Black" pitchFamily="34" charset="0"/>
                <a:cs typeface="Andalus" pitchFamily="2" charset="-78"/>
              </a:rPr>
              <a:t>taxonomy, </a:t>
            </a:r>
          </a:p>
          <a:p>
            <a:pPr marL="0" lvl="1" algn="just"/>
            <a:r>
              <a:rPr lang="en-US" sz="2800" b="1" dirty="0" smtClean="0">
                <a:latin typeface="Arial Black" pitchFamily="34" charset="0"/>
                <a:cs typeface="Andalus" pitchFamily="2" charset="-78"/>
              </a:rPr>
              <a:t>genetics,</a:t>
            </a:r>
          </a:p>
          <a:p>
            <a:pPr marL="0" lvl="1" algn="just"/>
            <a:r>
              <a:rPr lang="en-US" sz="2800" b="1" dirty="0" smtClean="0">
                <a:latin typeface="Arial Black" pitchFamily="34" charset="0"/>
                <a:cs typeface="Andalus" pitchFamily="2" charset="-78"/>
              </a:rPr>
              <a:t> molecular biology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EEBA-0175-4194-8AD2-F4DD50C9551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172200"/>
            <a:ext cx="39624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Dr.T.V.Rao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13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2157</Words>
  <Application>Microsoft Office PowerPoint</Application>
  <PresentationFormat>On-screen Show (4:3)</PresentationFormat>
  <Paragraphs>531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Custom Design</vt:lpstr>
      <vt:lpstr>Equity</vt:lpstr>
      <vt:lpstr>INTRODUCTION                                           TO                                                        MEDICAL MICROBIOLOGY</vt:lpstr>
      <vt:lpstr>Course Outline</vt:lpstr>
      <vt:lpstr>Learning Objective</vt:lpstr>
      <vt:lpstr>Topics</vt:lpstr>
      <vt:lpstr>Slide 5</vt:lpstr>
      <vt:lpstr>Course objectives</vt:lpstr>
      <vt:lpstr>Coverage of subject</vt:lpstr>
      <vt:lpstr>Slide 8</vt:lpstr>
      <vt:lpstr>Defining Microbiology</vt:lpstr>
      <vt:lpstr>Organisms included in the study of Microbiology</vt:lpstr>
      <vt:lpstr>Slide 11</vt:lpstr>
      <vt:lpstr>Slide 12</vt:lpstr>
      <vt:lpstr>Slide 13</vt:lpstr>
      <vt:lpstr>Louis Pasteur 1922 - 95</vt:lpstr>
      <vt:lpstr>Louis Pasteur</vt:lpstr>
      <vt:lpstr>Robert Koch 1843 - 1910</vt:lpstr>
      <vt:lpstr>Koch’s Postulates</vt:lpstr>
      <vt:lpstr>Koch’s postulates</vt:lpstr>
      <vt:lpstr>Microbes make the Universe</vt:lpstr>
      <vt:lpstr>Classification Taxonomy of Microorganisms</vt:lpstr>
      <vt:lpstr>Taxonomy</vt:lpstr>
      <vt:lpstr>Naming and Classifying Microorganisms</vt:lpstr>
      <vt:lpstr>How to Study Medical Microbiology?</vt:lpstr>
      <vt:lpstr>Basic Classification of Microorganism</vt:lpstr>
      <vt:lpstr>Slide 25</vt:lpstr>
      <vt:lpstr>Bacteria</vt:lpstr>
      <vt:lpstr>Slide 27</vt:lpstr>
      <vt:lpstr>Slide 28</vt:lpstr>
      <vt:lpstr>Discovery of Virus</vt:lpstr>
      <vt:lpstr>Slide 30</vt:lpstr>
      <vt:lpstr>Slide 31</vt:lpstr>
      <vt:lpstr>Scientific era of Antibiotics</vt:lpstr>
      <vt:lpstr>Discovery of Antibiotics</vt:lpstr>
      <vt:lpstr>Microbes are used to produce Antibiotics</vt:lpstr>
      <vt:lpstr>Slide 35</vt:lpstr>
      <vt:lpstr>Slide 36</vt:lpstr>
      <vt:lpstr>Bacteria - what comes to mind?</vt:lpstr>
      <vt:lpstr>Slide 38</vt:lpstr>
      <vt:lpstr>Microbes Benefit Humans</vt:lpstr>
      <vt:lpstr>Microbes are also capable of causing many diseases</vt:lpstr>
      <vt:lpstr>Parasitology</vt:lpstr>
      <vt:lpstr>What Are Fungi</vt:lpstr>
      <vt:lpstr>Zoonotic Diseases</vt:lpstr>
      <vt:lpstr>How Humans Respond to Infections Study of Immunology</vt:lpstr>
      <vt:lpstr>Why we should                   Medical Microbiology</vt:lpstr>
      <vt:lpstr>Modern Developments in Microbiology</vt:lpstr>
      <vt:lpstr>Must learn</vt:lpstr>
      <vt:lpstr>We must be familiar with Knowledge On ….</vt:lpstr>
      <vt:lpstr>The Birth of Modern Chemotherapy</vt:lpstr>
      <vt:lpstr>Commonly Used Antibiotics</vt:lpstr>
      <vt:lpstr>Vaccines Produce Immunity and Prevents Several Infections</vt:lpstr>
      <vt:lpstr>Commonly used Vaccines</vt:lpstr>
      <vt:lpstr>What Skills You should  Develop</vt:lpstr>
      <vt:lpstr>Protect Yourself from Infections</vt:lpstr>
      <vt:lpstr>Working In the Hospital</vt:lpstr>
      <vt:lpstr>Medical Microbiology advanced Beyond our Imagination Can we handle it ???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T.V.Rao</dc:creator>
  <cp:lastModifiedBy>NORAZLI</cp:lastModifiedBy>
  <cp:revision>50</cp:revision>
  <dcterms:created xsi:type="dcterms:W3CDTF">2011-12-10T01:39:05Z</dcterms:created>
  <dcterms:modified xsi:type="dcterms:W3CDTF">2012-05-17T02:54:31Z</dcterms:modified>
</cp:coreProperties>
</file>